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9" r:id="rId5"/>
    <p:sldId id="412" r:id="rId6"/>
    <p:sldId id="396" r:id="rId7"/>
    <p:sldId id="353" r:id="rId8"/>
    <p:sldId id="285" r:id="rId9"/>
    <p:sldId id="371" r:id="rId10"/>
    <p:sldId id="372" r:id="rId11"/>
    <p:sldId id="373" r:id="rId12"/>
    <p:sldId id="374" r:id="rId13"/>
    <p:sldId id="411" r:id="rId14"/>
    <p:sldId id="375" r:id="rId15"/>
    <p:sldId id="360" r:id="rId16"/>
    <p:sldId id="286" r:id="rId17"/>
    <p:sldId id="314" r:id="rId18"/>
    <p:sldId id="315" r:id="rId19"/>
    <p:sldId id="382" r:id="rId20"/>
    <p:sldId id="311" r:id="rId21"/>
    <p:sldId id="313" r:id="rId22"/>
    <p:sldId id="399" r:id="rId23"/>
    <p:sldId id="319" r:id="rId24"/>
    <p:sldId id="413" r:id="rId25"/>
    <p:sldId id="320" r:id="rId26"/>
    <p:sldId id="287" r:id="rId27"/>
    <p:sldId id="321" r:id="rId28"/>
    <p:sldId id="383" r:id="rId29"/>
    <p:sldId id="290" r:id="rId30"/>
    <p:sldId id="291" r:id="rId31"/>
    <p:sldId id="370" r:id="rId32"/>
    <p:sldId id="318" r:id="rId33"/>
    <p:sldId id="376" r:id="rId34"/>
    <p:sldId id="316" r:id="rId35"/>
    <p:sldId id="362" r:id="rId36"/>
    <p:sldId id="288" r:id="rId37"/>
    <p:sldId id="317" r:id="rId38"/>
    <p:sldId id="349" r:id="rId39"/>
    <p:sldId id="377" r:id="rId40"/>
    <p:sldId id="37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21285E"/>
    <a:srgbClr val="F6EC11"/>
    <a:srgbClr val="009644"/>
    <a:srgbClr val="0070C0"/>
    <a:srgbClr val="D0C712"/>
    <a:srgbClr val="FFC000"/>
    <a:srgbClr val="C00000"/>
    <a:srgbClr val="D7D2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21" autoAdjust="0"/>
  </p:normalViewPr>
  <p:slideViewPr>
    <p:cSldViewPr snapToGrid="0">
      <p:cViewPr varScale="1">
        <p:scale>
          <a:sx n="88" d="100"/>
          <a:sy n="88" d="100"/>
        </p:scale>
        <p:origin x="143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ch, Peter" userId="1a05d5d7-195b-4fa5-b497-d40cb2fd44c7" providerId="ADAL" clId="{5A026982-1F16-4674-B286-10B40C63ADB6}"/>
    <pc:docChg chg="delSld modSld">
      <pc:chgData name="Koch, Peter" userId="1a05d5d7-195b-4fa5-b497-d40cb2fd44c7" providerId="ADAL" clId="{5A026982-1F16-4674-B286-10B40C63ADB6}" dt="2020-05-19T20:07:06.269" v="2" actId="20577"/>
      <pc:docMkLst>
        <pc:docMk/>
      </pc:docMkLst>
      <pc:sldChg chg="modNotesTx">
        <pc:chgData name="Koch, Peter" userId="1a05d5d7-195b-4fa5-b497-d40cb2fd44c7" providerId="ADAL" clId="{5A026982-1F16-4674-B286-10B40C63ADB6}" dt="2020-05-19T20:07:06.269" v="2" actId="20577"/>
        <pc:sldMkLst>
          <pc:docMk/>
          <pc:sldMk cId="922992325" sldId="259"/>
        </pc:sldMkLst>
      </pc:sldChg>
      <pc:sldChg chg="del">
        <pc:chgData name="Koch, Peter" userId="1a05d5d7-195b-4fa5-b497-d40cb2fd44c7" providerId="ADAL" clId="{5A026982-1F16-4674-B286-10B40C63ADB6}" dt="2020-05-19T20:06:56.201" v="0" actId="47"/>
        <pc:sldMkLst>
          <pc:docMk/>
          <pc:sldMk cId="4107052724" sldId="414"/>
        </pc:sldMkLst>
      </pc:sldChg>
      <pc:sldChg chg="del">
        <pc:chgData name="Koch, Peter" userId="1a05d5d7-195b-4fa5-b497-d40cb2fd44c7" providerId="ADAL" clId="{5A026982-1F16-4674-B286-10B40C63ADB6}" dt="2020-05-19T20:06:57.422" v="1" actId="47"/>
        <pc:sldMkLst>
          <pc:docMk/>
          <pc:sldMk cId="1018539453" sldId="4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A46593-DBFF-4670-909C-A4D692392E5A}" type="slidenum">
              <a:rPr lang="en-US" smtClean="0"/>
              <a:t>‹#›</a:t>
            </a:fld>
            <a:endParaRPr lang="en-US"/>
          </a:p>
        </p:txBody>
      </p:sp>
    </p:spTree>
    <p:extLst>
      <p:ext uri="{BB962C8B-B14F-4D97-AF65-F5344CB8AC3E}">
        <p14:creationId xmlns:p14="http://schemas.microsoft.com/office/powerpoint/2010/main" val="1879469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6B172-232C-4679-94C5-1948D08C8D24}" type="datetimeFigureOut">
              <a:rPr lang="en-US" smtClean="0"/>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BAC7D-1425-4568-A660-777E9BCB4357}" type="slidenum">
              <a:rPr lang="en-US" smtClean="0"/>
              <a:t>‹#›</a:t>
            </a:fld>
            <a:endParaRPr lang="en-US"/>
          </a:p>
        </p:txBody>
      </p:sp>
    </p:spTree>
    <p:extLst>
      <p:ext uri="{BB962C8B-B14F-4D97-AF65-F5344CB8AC3E}">
        <p14:creationId xmlns:p14="http://schemas.microsoft.com/office/powerpoint/2010/main" val="18796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coronavirus/2019-ncov/need-extra-precautions/people-at-higher-risk.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coronavirus/2019-ncov/community/guidance-business-respons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Publications/OSHA3990.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osha.gov/SLTC/covid-19/hazardrecognition.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SLTC/covid-19/hazardrecognition.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osha.gov/SLTC/covid-19/controlprevention.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sha.gov/SLTC/covid-19/controlprevention.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cdc.gov/niosh/topics/hierarchy/default.html" TargetMode="External"/><Relationship Id="rId4" Type="http://schemas.openxmlformats.org/officeDocument/2006/relationships/hyperlink" Target="https://www.osha.gov/SLTC/covid-19/hazardrecognition.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cdc.gov/coronavirus/2019-ncov/community/guidance-manufacturing-workers-employers.html" TargetMode="External"/><Relationship Id="rId13" Type="http://schemas.openxmlformats.org/officeDocument/2006/relationships/hyperlink" Target="https://www.osha.gov/SLTC/covid-19/border-protection-transportation-security.html" TargetMode="External"/><Relationship Id="rId18" Type="http://schemas.openxmlformats.org/officeDocument/2006/relationships/hyperlink" Target="https://www.osha.gov/SLTC/covid-19/business-travelers.html" TargetMode="External"/><Relationship Id="rId3" Type="http://schemas.openxmlformats.org/officeDocument/2006/relationships/hyperlink" Target="https://www.cdc.gov/niosh/engcontrols/default.html" TargetMode="External"/><Relationship Id="rId7" Type="http://schemas.openxmlformats.org/officeDocument/2006/relationships/hyperlink" Target="https://www.osha.gov/SLTC/covid-19/postmortem-care.html" TargetMode="External"/><Relationship Id="rId12" Type="http://schemas.openxmlformats.org/officeDocument/2006/relationships/hyperlink" Target="https://www.osha.gov/SLTC/covid-19/retail.html" TargetMode="External"/><Relationship Id="rId17" Type="http://schemas.openxmlformats.org/officeDocument/2006/relationships/hyperlink" Target="https://www.osha.gov/SLTC/covid-19/in-home-repair.html" TargetMode="External"/><Relationship Id="rId2" Type="http://schemas.openxmlformats.org/officeDocument/2006/relationships/slide" Target="../slides/slide21.xml"/><Relationship Id="rId16" Type="http://schemas.openxmlformats.org/officeDocument/2006/relationships/hyperlink" Target="https://www.osha.gov/SLTC/covid-19/environmental-services.html" TargetMode="External"/><Relationship Id="rId1" Type="http://schemas.openxmlformats.org/officeDocument/2006/relationships/notesMaster" Target="../notesMasters/notesMaster1.xml"/><Relationship Id="rId6" Type="http://schemas.openxmlformats.org/officeDocument/2006/relationships/hyperlink" Target="https://www.osha.gov/SLTC/covid-19/emergency-response.html" TargetMode="External"/><Relationship Id="rId11" Type="http://schemas.openxmlformats.org/officeDocument/2006/relationships/hyperlink" Target="https://www.osha.gov/SLTC/covid-19/airline.html" TargetMode="External"/><Relationship Id="rId5" Type="http://schemas.openxmlformats.org/officeDocument/2006/relationships/hyperlink" Target="https://www.osha.gov/SLTC/covid-19/dentistry.html" TargetMode="External"/><Relationship Id="rId15" Type="http://schemas.openxmlformats.org/officeDocument/2006/relationships/hyperlink" Target="https://www.osha.gov/SLTC/covid-19/solid-waste-wastewater-mgmt.html" TargetMode="External"/><Relationship Id="rId10" Type="http://schemas.openxmlformats.org/officeDocument/2006/relationships/hyperlink" Target="https://www.osha.gov/SLTC/covid-19/laboratory.html" TargetMode="External"/><Relationship Id="rId19" Type="http://schemas.openxmlformats.org/officeDocument/2006/relationships/hyperlink" Target="https://www.cdc.gov/coronavirus/2019-ncov/cases-updates/world-map.html#map" TargetMode="External"/><Relationship Id="rId4" Type="http://schemas.openxmlformats.org/officeDocument/2006/relationships/hyperlink" Target="https://www.osha.gov/SLTC/covid-19/healthcare-workers.html" TargetMode="External"/><Relationship Id="rId9" Type="http://schemas.openxmlformats.org/officeDocument/2006/relationships/hyperlink" Target="https://www.cdc.gov/coronavirus/2019-ncov/community/organizations/meat-poultry-processing-workers-employers.html" TargetMode="External"/><Relationship Id="rId14" Type="http://schemas.openxmlformats.org/officeDocument/2006/relationships/hyperlink" Target="https://www.osha.gov/SLTC/covid-19/correctional-facility.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hrm.org/resourcesandtools/tools-and-samples/hr-forms/pages/memo-covid-19-employee-screening-procedures.aspx"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cdc.gov/coronavirus/2019-ncov/community/guidance-business-response.html" TargetMode="External"/><Relationship Id="rId4" Type="http://schemas.openxmlformats.org/officeDocument/2006/relationships/hyperlink" Target="https://www.shrm.org/resourcesandtools/tools-and-samples/hr-forms/pages/covid-19-employee-health-screening-form.aspx"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coronavirus/2019-ncov/prevent-getting-sick/social-distancing.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phlp/publications/social_distancing.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mic.com/podcast#social-distancing-kevin-roch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Publications/OSHA3990.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coronavirus/2019-ncov/community/organizations/businesses-employers.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coronavirus/2019-ncov/prevent-getting-sick/prevention.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coronavirus/2019-ncov/hcp/hand-hygiene.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healthywater/hygiene/hand/handwashing.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coronavirus/2019-ncov/hcp/hand-hygiene.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healthywater/hygiene/hand/handwashing.htm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healthywater/hygiene/etiquette/coughing_sneezing.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osha.gov/laws-regs/regulations/standardnumber/1910/1910.133" TargetMode="External"/><Relationship Id="rId13" Type="http://schemas.openxmlformats.org/officeDocument/2006/relationships/hyperlink" Target="https://www.osha.gov/laws-regs/regulations/standardnumber/1910/1910.1030" TargetMode="External"/><Relationship Id="rId3" Type="http://schemas.openxmlformats.org/officeDocument/2006/relationships/hyperlink" Target="https://www.osha.gov/Publications/OSHA3990.pdf" TargetMode="External"/><Relationship Id="rId7" Type="http://schemas.openxmlformats.org/officeDocument/2006/relationships/hyperlink" Target="https://www.osha.gov/laws-regs/regulations/standardnumber/1910/1910.132" TargetMode="External"/><Relationship Id="rId12" Type="http://schemas.openxmlformats.org/officeDocument/2006/relationships/hyperlink" Target="https://www.osha.gov/SLTC/bloodbornepathogens/worker_protection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osha.gov/SLTC/covid-19/controlprevention.html" TargetMode="External"/><Relationship Id="rId11" Type="http://schemas.openxmlformats.org/officeDocument/2006/relationships/hyperlink" Target="https://www.osha.gov/SLTC/respiratoryprotection/training_videos.html" TargetMode="External"/><Relationship Id="rId5" Type="http://schemas.openxmlformats.org/officeDocument/2006/relationships/hyperlink" Target="https://www.osha.gov/Publications/OSHAFS-3747.pdf" TargetMode="External"/><Relationship Id="rId10" Type="http://schemas.openxmlformats.org/officeDocument/2006/relationships/hyperlink" Target="https://www.osha.gov/laws-regs/regulations/standardnumber/1910/1910.134" TargetMode="External"/><Relationship Id="rId4" Type="http://schemas.openxmlformats.org/officeDocument/2006/relationships/hyperlink" Target="https://www.osha.gov/Publications/influenza_pandemic.html" TargetMode="External"/><Relationship Id="rId9" Type="http://schemas.openxmlformats.org/officeDocument/2006/relationships/hyperlink" Target="https://www.osha.gov/laws-regs/regulations/standardnumber/1910/1910.138" TargetMode="External"/><Relationship Id="rId14" Type="http://schemas.openxmlformats.org/officeDocument/2006/relationships/hyperlink" Target="https://www.osha.gov/SLTC/bloodbornepathogens/"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coronavirus/2019-ncov/community/clean-disinfect/index.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dc.gov/coronavirus/2019-ncov/community/guidance-business-response.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sha.gov/SLTC/covid-19/controlprevention.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osha.gov/laws-regs/regulations/standardnumber/1910/29%20CFR%201910.1030"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coronavirus/2019-ncov/prevent-getting-sick/diy-cloth-face-coverings.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cdc.gov/coronavirus/2019-ncov/prevent-getting-sick/cloth-face-cover-faq.html" TargetMode="External"/><Relationship Id="rId4" Type="http://schemas.openxmlformats.org/officeDocument/2006/relationships/hyperlink" Target="https://www.cdc.gov/coronavirus/2019-ncov/prevent-getting-sick/cloth-face-cover.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osha.gov/SLTC/covid-19/controlprevention.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coronavirus/2019-ncov/community/guidance-business-response.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coronavirus/2019-ncov/community/critical-workers/implementing-safety-practice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coronavirus/2019-ncov/faq.html#Coronavirus-Disease-2019-Basic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coronavirus/2019-ncov/prevent-getting-sick/how-covid-spread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coronavirus/2019-ncov/faq.html#How-COVID-19-Spread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coronavirus/2019-ncov/faq.html#How-COVID-19-Spread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1</a:t>
            </a:fld>
            <a:endParaRPr lang="en-US"/>
          </a:p>
        </p:txBody>
      </p:sp>
    </p:spTree>
    <p:extLst>
      <p:ext uri="{BB962C8B-B14F-4D97-AF65-F5344CB8AC3E}">
        <p14:creationId xmlns:p14="http://schemas.microsoft.com/office/powerpoint/2010/main" val="132747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https://www.cdc.gov/coronavirus/2019-ncov/need-extra-precautions/people-at-higher-risk.html</a:t>
            </a:r>
            <a:endParaRPr lang="en-US"/>
          </a:p>
        </p:txBody>
      </p:sp>
      <p:sp>
        <p:nvSpPr>
          <p:cNvPr id="4" name="Slide Number Placeholder 3"/>
          <p:cNvSpPr>
            <a:spLocks noGrp="1"/>
          </p:cNvSpPr>
          <p:nvPr>
            <p:ph type="sldNum" sz="quarter" idx="5"/>
          </p:nvPr>
        </p:nvSpPr>
        <p:spPr/>
        <p:txBody>
          <a:bodyPr/>
          <a:lstStyle/>
          <a:p>
            <a:fld id="{177BAC7D-1425-4568-A660-777E9BCB4357}" type="slidenum">
              <a:rPr lang="en-US" smtClean="0"/>
              <a:t>10</a:t>
            </a:fld>
            <a:endParaRPr lang="en-US"/>
          </a:p>
        </p:txBody>
      </p:sp>
    </p:spTree>
    <p:extLst>
      <p:ext uri="{BB962C8B-B14F-4D97-AF65-F5344CB8AC3E}">
        <p14:creationId xmlns:p14="http://schemas.microsoft.com/office/powerpoint/2010/main" val="304502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https://www.cdc.gov/coronavirus/2019-ncov/community/guidance-business-response.html</a:t>
            </a:r>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11</a:t>
            </a:fld>
            <a:endParaRPr lang="en-US"/>
          </a:p>
        </p:txBody>
      </p:sp>
    </p:spTree>
    <p:extLst>
      <p:ext uri="{BB962C8B-B14F-4D97-AF65-F5344CB8AC3E}">
        <p14:creationId xmlns:p14="http://schemas.microsoft.com/office/powerpoint/2010/main" val="4552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https://www.cdc.gov/coronavirus/2019-ncov/hcp/disposition-in-home-patients.html</a:t>
            </a:r>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12</a:t>
            </a:fld>
            <a:endParaRPr lang="en-US"/>
          </a:p>
        </p:txBody>
      </p:sp>
    </p:spTree>
    <p:extLst>
      <p:ext uri="{BB962C8B-B14F-4D97-AF65-F5344CB8AC3E}">
        <p14:creationId xmlns:p14="http://schemas.microsoft.com/office/powerpoint/2010/main" val="198925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https://www.cdc.gov/coronavirus/2019-ncov/hcp/disposition-in-home-patients.html</a:t>
            </a:r>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13</a:t>
            </a:fld>
            <a:endParaRPr lang="en-US"/>
          </a:p>
        </p:txBody>
      </p:sp>
    </p:spTree>
    <p:extLst>
      <p:ext uri="{BB962C8B-B14F-4D97-AF65-F5344CB8AC3E}">
        <p14:creationId xmlns:p14="http://schemas.microsoft.com/office/powerpoint/2010/main" val="233549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this slide is to help remove barriers for employees so they don’t feel compelled to come to work while sick.  Provide information to employees about the benefits available to them if they are sick.</a:t>
            </a:r>
          </a:p>
          <a:p>
            <a:endParaRPr lang="en-US" dirty="0"/>
          </a:p>
          <a:p>
            <a:endParaRPr lang="en-US" dirty="0"/>
          </a:p>
          <a:p>
            <a:r>
              <a:rPr lang="en-US" dirty="0"/>
              <a:t>Suggestions:</a:t>
            </a:r>
          </a:p>
          <a:p>
            <a:pPr lvl="0"/>
            <a:r>
              <a:rPr lang="en-US" dirty="0"/>
              <a:t>Sick leave policies are flexible and consistent with public health guidance</a:t>
            </a:r>
          </a:p>
          <a:p>
            <a:pPr lvl="1"/>
            <a:r>
              <a:rPr lang="en-US" dirty="0"/>
              <a:t>&lt;COMPANY&gt; sick leave policy is:</a:t>
            </a:r>
          </a:p>
          <a:p>
            <a:pPr lvl="1"/>
            <a:endParaRPr lang="en-US" dirty="0"/>
          </a:p>
          <a:p>
            <a:pPr lvl="0"/>
            <a:r>
              <a:rPr lang="en-US" dirty="0"/>
              <a:t>Employees who are sick with acute respiratory illness, will NOT have to get healthcare provider’s note to validate their illness or to return to work.</a:t>
            </a:r>
          </a:p>
          <a:p>
            <a:pPr lvl="1"/>
            <a:endParaRPr lang="en-US" dirty="0"/>
          </a:p>
          <a:p>
            <a:pPr lvl="0"/>
            <a:r>
              <a:rPr lang="en-US" dirty="0"/>
              <a:t>If you need time to care for a sick family member our policy is:</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14</a:t>
            </a:fld>
            <a:endParaRPr lang="en-US"/>
          </a:p>
        </p:txBody>
      </p:sp>
    </p:spTree>
    <p:extLst>
      <p:ext uri="{BB962C8B-B14F-4D97-AF65-F5344CB8AC3E}">
        <p14:creationId xmlns:p14="http://schemas.microsoft.com/office/powerpoint/2010/main" val="229845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this slide is to help remove barriers for people so they don’t feel compelled to come to work while sick.  Provide information to employees about the benefits available to them if they are sick.</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15</a:t>
            </a:fld>
            <a:endParaRPr lang="en-US"/>
          </a:p>
        </p:txBody>
      </p:sp>
    </p:spTree>
    <p:extLst>
      <p:ext uri="{BB962C8B-B14F-4D97-AF65-F5344CB8AC3E}">
        <p14:creationId xmlns:p14="http://schemas.microsoft.com/office/powerpoint/2010/main" val="44846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message will help clear up the misunderstandings and</a:t>
            </a:r>
          </a:p>
          <a:p>
            <a:r>
              <a:rPr lang="en-US" dirty="0"/>
              <a:t>provide a reliable source for employees to gather information</a:t>
            </a:r>
          </a:p>
          <a:p>
            <a:r>
              <a:rPr lang="en-US" dirty="0"/>
              <a:t>connects the dots about the risk in community, the risk at work, and controls necessary</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16</a:t>
            </a:fld>
            <a:endParaRPr lang="en-US"/>
          </a:p>
        </p:txBody>
      </p:sp>
    </p:spTree>
    <p:extLst>
      <p:ext uri="{BB962C8B-B14F-4D97-AF65-F5344CB8AC3E}">
        <p14:creationId xmlns:p14="http://schemas.microsoft.com/office/powerpoint/2010/main" val="60330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Helping workers understand their overall exposure provides a framework for implementing appropriate controls. </a:t>
            </a:r>
          </a:p>
          <a:p>
            <a:endParaRPr lang="en-US" dirty="0">
              <a:hlinkClick r:id="rId3"/>
            </a:endParaRPr>
          </a:p>
          <a:p>
            <a:endParaRPr lang="en-US" dirty="0">
              <a:hlinkClick r:id="rId3"/>
            </a:endParaRPr>
          </a:p>
          <a:p>
            <a:r>
              <a:rPr lang="en-US" dirty="0">
                <a:hlinkClick r:id="rId3"/>
              </a:rPr>
              <a:t>https://www.osha.gov/Publications/OSHA3990.pdf</a:t>
            </a:r>
            <a:endParaRPr lang="en-US" dirty="0"/>
          </a:p>
          <a:p>
            <a:r>
              <a:rPr lang="en-US" dirty="0">
                <a:hlinkClick r:id="rId4"/>
              </a:rPr>
              <a:t>https://www.osha.gov/SLTC/covid-19/hazardrecognition.html</a:t>
            </a:r>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17</a:t>
            </a:fld>
            <a:endParaRPr lang="en-US"/>
          </a:p>
        </p:txBody>
      </p:sp>
    </p:spTree>
    <p:extLst>
      <p:ext uri="{BB962C8B-B14F-4D97-AF65-F5344CB8AC3E}">
        <p14:creationId xmlns:p14="http://schemas.microsoft.com/office/powerpoint/2010/main" val="397290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https://www.osha.gov/SLTC/covid-19/hazardrecognition.html</a:t>
            </a:r>
            <a:endParaRPr lang="en-US" dirty="0"/>
          </a:p>
          <a:p>
            <a:r>
              <a:rPr lang="en-US" dirty="0">
                <a:hlinkClick r:id="rId4"/>
              </a:rPr>
              <a:t>https://www.osha.gov/SLTC/covid-19/controlprevention.html</a:t>
            </a:r>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18</a:t>
            </a:fld>
            <a:endParaRPr lang="en-US"/>
          </a:p>
        </p:txBody>
      </p:sp>
    </p:spTree>
    <p:extLst>
      <p:ext uri="{BB962C8B-B14F-4D97-AF65-F5344CB8AC3E}">
        <p14:creationId xmlns:p14="http://schemas.microsoft.com/office/powerpoint/2010/main" val="2880172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From: </a:t>
            </a:r>
            <a:r>
              <a:rPr lang="en-US" dirty="0">
                <a:hlinkClick r:id="rId3"/>
              </a:rPr>
              <a:t>https://www.osha.gov/SLTC/covid-19/controlprevention.html</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discussed on the </a:t>
            </a:r>
            <a:r>
              <a:rPr lang="en-US" sz="1200" b="0" i="0" u="none" strike="noStrike" kern="1200" dirty="0">
                <a:solidFill>
                  <a:schemeClr val="tx1"/>
                </a:solidFill>
                <a:effectLst/>
                <a:latin typeface="+mn-lt"/>
                <a:ea typeface="+mn-ea"/>
                <a:cs typeface="+mn-cs"/>
                <a:hlinkClick r:id="rId4" tooltip="Hazard Recognition"/>
              </a:rPr>
              <a:t>Hazard Recognition</a:t>
            </a:r>
            <a:r>
              <a:rPr lang="en-US" sz="1200" b="0" i="0" kern="1200" dirty="0">
                <a:solidFill>
                  <a:schemeClr val="tx1"/>
                </a:solidFill>
                <a:effectLst/>
                <a:latin typeface="+mn-lt"/>
                <a:ea typeface="+mn-ea"/>
                <a:cs typeface="+mn-cs"/>
              </a:rPr>
              <a:t> page explains, workers’ job duties affect their level of occupational risk. Employers should assess the hazards to which their workers may be exposed; evaluate the risk of exposure; and, select, implement, and ensure workers use controls to prevent exposure. Control measures may include a combination of engineering and administrative controls, safe work practices, and PPE.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PPE = Personal Protective Equipment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Worker infection prevention recommendations are based on an approach known as the </a:t>
            </a:r>
            <a:r>
              <a:rPr lang="en-US" sz="1200" b="0" i="0" u="sng" kern="1200" dirty="0">
                <a:solidFill>
                  <a:schemeClr val="tx1"/>
                </a:solidFill>
                <a:effectLst/>
                <a:latin typeface="+mn-lt"/>
                <a:ea typeface="+mn-ea"/>
                <a:cs typeface="+mn-cs"/>
                <a:hlinkClick r:id="rId5"/>
              </a:rPr>
              <a:t>hierarchy of controls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approach groups actions by their effectiveness in reducing or removing hazards.</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most cases, the preferred approach is to eliminate a hazard or processes; install engineering controls; and implement appropriate cleaning, sanitation, and disinfection practices to reduce exposure or shield workers. Administrative controls are also an important part of an approach to prevention in these workplaces.</a:t>
            </a:r>
            <a:endParaRPr lang="en-US" sz="1200" kern="1200" dirty="0">
              <a:solidFill>
                <a:schemeClr val="tx1"/>
              </a:solidFill>
              <a:latin typeface="+mn-lt"/>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77BAC7D-1425-4568-A660-777E9BCB4357}" type="slidenum">
              <a:rPr lang="en-US" smtClean="0"/>
              <a:t>19</a:t>
            </a:fld>
            <a:endParaRPr lang="en-US"/>
          </a:p>
        </p:txBody>
      </p:sp>
    </p:spTree>
    <p:extLst>
      <p:ext uri="{BB962C8B-B14F-4D97-AF65-F5344CB8AC3E}">
        <p14:creationId xmlns:p14="http://schemas.microsoft.com/office/powerpoint/2010/main" val="260040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a:t>
            </a:fld>
            <a:endParaRPr lang="en-US"/>
          </a:p>
        </p:txBody>
      </p:sp>
    </p:spTree>
    <p:extLst>
      <p:ext uri="{BB962C8B-B14F-4D97-AF65-F5344CB8AC3E}">
        <p14:creationId xmlns:p14="http://schemas.microsoft.com/office/powerpoint/2010/main" val="3820835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Remote Work</a:t>
            </a:r>
          </a:p>
          <a:p>
            <a:r>
              <a:rPr lang="en-US" dirty="0"/>
              <a:t>Evaluate options for working remotely or in an alternate location and utilizing your flexible leave policy for when an employee is sick</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20</a:t>
            </a:fld>
            <a:endParaRPr lang="en-US"/>
          </a:p>
        </p:txBody>
      </p:sp>
    </p:spTree>
    <p:extLst>
      <p:ext uri="{BB962C8B-B14F-4D97-AF65-F5344CB8AC3E}">
        <p14:creationId xmlns:p14="http://schemas.microsoft.com/office/powerpoint/2010/main" val="3411652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Controls </a:t>
            </a:r>
          </a:p>
          <a:p>
            <a:r>
              <a:rPr lang="en-US" dirty="0">
                <a:hlinkClick r:id="rId3"/>
              </a:rPr>
              <a:t>https://www.cdc.gov/niosh/engcontrols/default.html</a:t>
            </a:r>
            <a:endParaRPr lang="en-US" dirty="0"/>
          </a:p>
          <a:p>
            <a:endParaRPr lang="en-US" dirty="0"/>
          </a:p>
          <a:p>
            <a:r>
              <a:rPr lang="en-US" dirty="0"/>
              <a:t>Examples:</a:t>
            </a:r>
          </a:p>
          <a:p>
            <a:r>
              <a:rPr lang="en-US" sz="1200" b="0" i="0" kern="1200" dirty="0">
                <a:solidFill>
                  <a:schemeClr val="tx1"/>
                </a:solidFill>
                <a:effectLst/>
                <a:latin typeface="+mn-lt"/>
                <a:ea typeface="+mn-ea"/>
                <a:cs typeface="+mn-cs"/>
              </a:rPr>
              <a:t>Engineering controls protect workers by removing hazardous conditions or by placing a barrier between the worker and the hazard. Examples include local exhaust ventilation to capture and remove airborne emissions or machine guards to shield the worker.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Install physical barriers, such as clear plastic sneeze guards.</a:t>
            </a:r>
          </a:p>
          <a:p>
            <a:endParaRPr lang="en-US" dirty="0"/>
          </a:p>
          <a:p>
            <a:endParaRPr lang="en-US" dirty="0"/>
          </a:p>
          <a:p>
            <a:r>
              <a:rPr lang="en-US" dirty="0"/>
              <a:t>References from OSHA for more information:</a:t>
            </a:r>
          </a:p>
          <a:p>
            <a:r>
              <a:rPr lang="en-US" sz="1200" b="0" i="0" u="sng" kern="1200" dirty="0">
                <a:solidFill>
                  <a:schemeClr val="tx1"/>
                </a:solidFill>
                <a:effectLst/>
                <a:latin typeface="+mn-lt"/>
                <a:ea typeface="+mn-ea"/>
                <a:cs typeface="+mn-cs"/>
                <a:hlinkClick r:id="rId4" tooltip="Healthcare"/>
              </a:rPr>
              <a:t>Healthcare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tooltip="Dentistry"/>
              </a:rPr>
              <a:t>Dentistry</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tooltip="Emergency response and public safety"/>
              </a:rPr>
              <a:t>Emergency response and public safety</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tooltip="Postmortem care"/>
              </a:rPr>
              <a:t>Postmortem care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tooltip="Manufacturing"/>
              </a:rPr>
              <a:t>Manufacturing</a:t>
            </a:r>
            <a:r>
              <a:rPr lang="en-US" sz="1200" b="0" i="0" kern="1200" dirty="0">
                <a:solidFill>
                  <a:schemeClr val="tx1"/>
                </a:solidFill>
                <a:effectLst/>
                <a:latin typeface="+mn-lt"/>
                <a:ea typeface="+mn-ea"/>
                <a:cs typeface="+mn-cs"/>
              </a:rPr>
              <a:t> (developed in partnership with CDC)</a:t>
            </a:r>
          </a:p>
          <a:p>
            <a:r>
              <a:rPr lang="en-US" sz="1200" b="0" i="0" u="none" strike="noStrike" kern="1200" dirty="0">
                <a:solidFill>
                  <a:schemeClr val="tx1"/>
                </a:solidFill>
                <a:effectLst/>
                <a:latin typeface="+mn-lt"/>
                <a:ea typeface="+mn-ea"/>
                <a:cs typeface="+mn-cs"/>
                <a:hlinkClick r:id="rId9" tooltip="Meat and poultry processing"/>
              </a:rPr>
              <a:t>Meat and poultry processing</a:t>
            </a:r>
            <a:r>
              <a:rPr lang="en-US" sz="1200" b="0" i="0" kern="1200" dirty="0">
                <a:solidFill>
                  <a:schemeClr val="tx1"/>
                </a:solidFill>
                <a:effectLst/>
                <a:latin typeface="+mn-lt"/>
                <a:ea typeface="+mn-ea"/>
                <a:cs typeface="+mn-cs"/>
              </a:rPr>
              <a:t> (developed in partnership with CDC)</a:t>
            </a:r>
          </a:p>
          <a:p>
            <a:r>
              <a:rPr lang="en-US" sz="1200" b="0" i="0" u="none" strike="noStrike" kern="1200" dirty="0">
                <a:solidFill>
                  <a:schemeClr val="tx1"/>
                </a:solidFill>
                <a:effectLst/>
                <a:latin typeface="+mn-lt"/>
                <a:ea typeface="+mn-ea"/>
                <a:cs typeface="+mn-cs"/>
                <a:hlinkClick r:id="rId10" tooltip="Laboratories"/>
              </a:rPr>
              <a:t>Laboratories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1" tooltip="Airline operations"/>
              </a:rPr>
              <a:t>Airline operations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2" tooltip="Retail operations"/>
              </a:rPr>
              <a:t>Retail operations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tooltip="Border protection and transportation security"/>
              </a:rPr>
              <a:t>Border protection and transportation security</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4" tooltip="Correctional facility operations"/>
              </a:rPr>
              <a:t>Correctional facility operations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5" tooltip="Solid waste and wastewater management"/>
              </a:rPr>
              <a:t>Solid waste and wastewater management</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6" tooltip="Environmental (i.e., janitorial) services"/>
              </a:rPr>
              <a:t>Environmental (i.e., janitorial) services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7" tooltip="In-home repair services"/>
              </a:rPr>
              <a:t>In-home repair services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8" tooltip="Business travelers"/>
              </a:rPr>
              <a:t>Business travelers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Travel to </a:t>
            </a:r>
            <a:r>
              <a:rPr lang="en-US" sz="1200" b="0" i="0" u="none" strike="noStrike" kern="1200" dirty="0">
                <a:solidFill>
                  <a:schemeClr val="tx1"/>
                </a:solidFill>
                <a:effectLst/>
                <a:latin typeface="+mn-lt"/>
                <a:ea typeface="+mn-ea"/>
                <a:cs typeface="+mn-cs"/>
                <a:hlinkClick r:id="rId19" tooltip="areas"/>
              </a:rPr>
              <a:t>areas</a:t>
            </a:r>
            <a:r>
              <a:rPr lang="en-US" sz="1200" b="0" i="0" kern="1200" dirty="0">
                <a:solidFill>
                  <a:schemeClr val="tx1"/>
                </a:solidFill>
                <a:effectLst/>
                <a:latin typeface="+mn-lt"/>
                <a:ea typeface="+mn-ea"/>
                <a:cs typeface="+mn-cs"/>
              </a:rPr>
              <a:t> where the virus is spreading</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21</a:t>
            </a:fld>
            <a:endParaRPr lang="en-US"/>
          </a:p>
        </p:txBody>
      </p:sp>
    </p:spTree>
    <p:extLst>
      <p:ext uri="{BB962C8B-B14F-4D97-AF65-F5344CB8AC3E}">
        <p14:creationId xmlns:p14="http://schemas.microsoft.com/office/powerpoint/2010/main" val="2931482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pPr lvl="0"/>
            <a:r>
              <a:rPr lang="en-US" dirty="0"/>
              <a:t>To the extent feasible, prior to the commencement of each work shift</a:t>
            </a:r>
          </a:p>
          <a:p>
            <a:pPr lvl="1"/>
            <a:r>
              <a:rPr lang="en-US" dirty="0"/>
              <a:t>a pre-screening or survey shall verify that each employee for that shift has no symptoms of respiratory illness (fever, cough, and/or shortness of breath), including temperature checks (required based on State and Local).</a:t>
            </a:r>
          </a:p>
          <a:p>
            <a:endParaRPr lang="en-US" dirty="0">
              <a:hlinkClick r:id="rId3"/>
            </a:endParaRPr>
          </a:p>
          <a:p>
            <a:endParaRPr lang="en-US" dirty="0">
              <a:hlinkClick r:id="rId3"/>
            </a:endParaRPr>
          </a:p>
          <a:p>
            <a:r>
              <a:rPr lang="en-US" dirty="0">
                <a:hlinkClick r:id="rId3"/>
              </a:rPr>
              <a:t>https://www.shrm.org/resourcesandtools/tools-and-samples/hr-forms/pages/memo-covid-19-employee-screening-procedures.aspx</a:t>
            </a:r>
            <a:endParaRPr lang="en-US" dirty="0"/>
          </a:p>
          <a:p>
            <a:endParaRPr lang="en-US" dirty="0"/>
          </a:p>
          <a:p>
            <a:r>
              <a:rPr lang="en-US" dirty="0">
                <a:hlinkClick r:id="rId4"/>
              </a:rPr>
              <a:t>https://www.shrm.org/resourcesandtools/tools-and-samples/hr-forms/pages/covid-19-employee-health-screening-form.aspx</a:t>
            </a:r>
            <a:endParaRPr lang="en-US" dirty="0"/>
          </a:p>
          <a:p>
            <a:endParaRPr lang="en-US" dirty="0"/>
          </a:p>
          <a:p>
            <a:r>
              <a:rPr lang="en-US" dirty="0">
                <a:hlinkClick r:id="rId5"/>
              </a:rPr>
              <a:t>https://www.cdc.gov/coronavirus/2019-ncov/community/guidance-business-response.html</a:t>
            </a:r>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22</a:t>
            </a:fld>
            <a:endParaRPr lang="en-US"/>
          </a:p>
        </p:txBody>
      </p:sp>
    </p:spTree>
    <p:extLst>
      <p:ext uri="{BB962C8B-B14F-4D97-AF65-F5344CB8AC3E}">
        <p14:creationId xmlns:p14="http://schemas.microsoft.com/office/powerpoint/2010/main" val="3768450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Distancing – suggestions</a:t>
            </a:r>
          </a:p>
          <a:p>
            <a:pPr lvl="0"/>
            <a:r>
              <a:rPr lang="en-US" dirty="0"/>
              <a:t>All employees must observe strict social distancing of 6 feet while on the job and should refrain from touching their faces.</a:t>
            </a:r>
          </a:p>
          <a:p>
            <a:pPr lvl="0"/>
            <a:r>
              <a:rPr lang="en-US" dirty="0"/>
              <a:t>No congregation of employees is allowed. </a:t>
            </a:r>
          </a:p>
          <a:p>
            <a:pPr lvl="1"/>
            <a:r>
              <a:rPr lang="en-US" dirty="0"/>
              <a:t>All common areas, such as break rooms and cafeterias, but excluding restrooms, are closed.</a:t>
            </a:r>
          </a:p>
          <a:p>
            <a:pPr lvl="0"/>
            <a:r>
              <a:rPr lang="en-US" dirty="0"/>
              <a:t>No more than 2 people shall occupy one vehicle when conducting work</a:t>
            </a:r>
          </a:p>
          <a:p>
            <a:pPr lvl="0"/>
            <a:r>
              <a:rPr lang="en-US" dirty="0"/>
              <a:t>Face coverings will be worn when appropriate physical distancing cannot be maintained</a:t>
            </a:r>
          </a:p>
          <a:p>
            <a:pPr lvl="1"/>
            <a:r>
              <a:rPr lang="en-US" dirty="0"/>
              <a:t>Additional details will be provided by your supervisor when you review your Job Hazard Analysis</a:t>
            </a:r>
          </a:p>
          <a:p>
            <a:pPr lvl="1"/>
            <a:endParaRPr lang="en-US" dirty="0"/>
          </a:p>
          <a:p>
            <a:pPr lvl="1"/>
            <a:r>
              <a:rPr lang="en-US" dirty="0">
                <a:hlinkClick r:id="rId3"/>
              </a:rPr>
              <a:t>https://www.cdc.gov/coronavirus/2019-ncov/prevent-getting-sick/social-distancing.html</a:t>
            </a:r>
            <a:endParaRPr lang="en-US" dirty="0"/>
          </a:p>
          <a:p>
            <a:pPr lvl="1"/>
            <a:r>
              <a:rPr lang="en-US" dirty="0">
                <a:hlinkClick r:id="rId4"/>
              </a:rPr>
              <a:t>https://www.cdc.gov/phlp/publications/social_distancing.html</a:t>
            </a:r>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23</a:t>
            </a:fld>
            <a:endParaRPr lang="en-US"/>
          </a:p>
        </p:txBody>
      </p:sp>
    </p:spTree>
    <p:extLst>
      <p:ext uri="{BB962C8B-B14F-4D97-AF65-F5344CB8AC3E}">
        <p14:creationId xmlns:p14="http://schemas.microsoft.com/office/powerpoint/2010/main" val="2845420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epidemic/pandemic events, employees with identified work-related exposure to other workers, external customers, and/or the public will complete (at a frequency to be determined by &lt;COMPANY&gt;) an encounter tracking log.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the Encounter Tracking/Contract Tracing section in the MEMIC Pandemic Recovery Safety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Encounter/Contact tracking helps the employer understand where employees come inside the social/physical  distancing prescriptions and can be helpful to determine who may have been exposed if there is a positive case at the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MEMIC Safety Experts Podcast – Social Distancing with Kevin Roche - </a:t>
            </a:r>
            <a:r>
              <a:rPr lang="en-US" dirty="0">
                <a:hlinkClick r:id="rId3"/>
              </a:rPr>
              <a:t>https://www.memic.com/podcast#social-distancing-kevin-roche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24</a:t>
            </a:fld>
            <a:endParaRPr lang="en-US"/>
          </a:p>
        </p:txBody>
      </p:sp>
    </p:spTree>
    <p:extLst>
      <p:ext uri="{BB962C8B-B14F-4D97-AF65-F5344CB8AC3E}">
        <p14:creationId xmlns:p14="http://schemas.microsoft.com/office/powerpoint/2010/main" val="200319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any JHA changes related to CODVI-19 exposure and controls in the workplace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https://www.osha.gov/Publications/OSHA3990.pdf</a:t>
            </a:r>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25</a:t>
            </a:fld>
            <a:endParaRPr lang="en-US"/>
          </a:p>
        </p:txBody>
      </p:sp>
    </p:spTree>
    <p:extLst>
      <p:ext uri="{BB962C8B-B14F-4D97-AF65-F5344CB8AC3E}">
        <p14:creationId xmlns:p14="http://schemas.microsoft.com/office/powerpoint/2010/main" val="1073816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pPr lvl="0"/>
            <a:r>
              <a:rPr lang="en-US" dirty="0"/>
              <a:t>Employees will have easy and frequent access to soap and clean running water and hand sanitizer during duration of work</a:t>
            </a:r>
          </a:p>
          <a:p>
            <a:pPr lvl="0"/>
            <a:r>
              <a:rPr lang="en-US" dirty="0"/>
              <a:t>Handwashing or hand sanitization is required before entering, and leaving, job sites.</a:t>
            </a:r>
          </a:p>
          <a:p>
            <a:pPr lvl="0"/>
            <a:r>
              <a:rPr lang="en-US" dirty="0"/>
              <a:t>Employees will be provided with these additional tools to assist with hand hygiene:</a:t>
            </a:r>
          </a:p>
          <a:p>
            <a:pPr lvl="1"/>
            <a:r>
              <a:rPr lang="en-US" dirty="0"/>
              <a:t>Beyond bathroom facilities additional handwashing and sanitizing stations are located:</a:t>
            </a:r>
          </a:p>
          <a:p>
            <a:pPr lvl="1"/>
            <a:r>
              <a:rPr lang="en-US" dirty="0"/>
              <a:t>Other company provided supplies or tools</a:t>
            </a:r>
          </a:p>
          <a:p>
            <a:endParaRPr lang="en-US" dirty="0"/>
          </a:p>
          <a:p>
            <a:endParaRPr lang="en-US" dirty="0"/>
          </a:p>
          <a:p>
            <a:r>
              <a:rPr lang="en-US" dirty="0">
                <a:hlinkClick r:id="rId3"/>
              </a:rPr>
              <a:t>https://www.cdc.gov/coronavirus/2019-ncov/community/organizations/businesses-employers.html</a:t>
            </a:r>
            <a:endParaRPr lang="en-US" dirty="0"/>
          </a:p>
          <a:p>
            <a:r>
              <a:rPr lang="en-US" dirty="0">
                <a:hlinkClick r:id="rId4"/>
              </a:rPr>
              <a:t>https://www.cdc.gov/coronavirus/2019-ncov/prevent-getting-sick/prevention.html</a:t>
            </a:r>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26</a:t>
            </a:fld>
            <a:endParaRPr lang="en-US"/>
          </a:p>
        </p:txBody>
      </p:sp>
    </p:spTree>
    <p:extLst>
      <p:ext uri="{BB962C8B-B14F-4D97-AF65-F5344CB8AC3E}">
        <p14:creationId xmlns:p14="http://schemas.microsoft.com/office/powerpoint/2010/main" val="3524061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https://www.cdc.gov/coronavirus/2019-ncov/hcp/hand-hygiene.html</a:t>
            </a:r>
            <a:endParaRPr lang="en-US" dirty="0"/>
          </a:p>
          <a:p>
            <a:endParaRPr lang="en-US" dirty="0"/>
          </a:p>
          <a:p>
            <a:r>
              <a:rPr lang="en-US" dirty="0">
                <a:hlinkClick r:id="rId4"/>
              </a:rPr>
              <a:t>https://www.cdc.gov/healthywater/hygiene/hand/handwashing.html</a:t>
            </a:r>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27</a:t>
            </a:fld>
            <a:endParaRPr lang="en-US"/>
          </a:p>
        </p:txBody>
      </p:sp>
    </p:spTree>
    <p:extLst>
      <p:ext uri="{BB962C8B-B14F-4D97-AF65-F5344CB8AC3E}">
        <p14:creationId xmlns:p14="http://schemas.microsoft.com/office/powerpoint/2010/main" val="485943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https://www.cdc.gov/coronavirus/2019-ncov/hcp/hand-hygiene.html</a:t>
            </a:r>
            <a:endParaRPr lang="en-US" dirty="0"/>
          </a:p>
          <a:p>
            <a:endParaRPr lang="en-US" dirty="0"/>
          </a:p>
          <a:p>
            <a:r>
              <a:rPr lang="en-US" dirty="0">
                <a:hlinkClick r:id="rId4"/>
              </a:rPr>
              <a:t>https://www.cdc.gov/healthywater/hygiene/hand/handwashing.html</a:t>
            </a:r>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28</a:t>
            </a:fld>
            <a:endParaRPr lang="en-US"/>
          </a:p>
        </p:txBody>
      </p:sp>
    </p:spTree>
    <p:extLst>
      <p:ext uri="{BB962C8B-B14F-4D97-AF65-F5344CB8AC3E}">
        <p14:creationId xmlns:p14="http://schemas.microsoft.com/office/powerpoint/2010/main" val="590002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https://www.cdc.gov/healthywater/hygiene/etiquette/coughing_sneezing.html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29</a:t>
            </a:fld>
            <a:endParaRPr lang="en-US"/>
          </a:p>
        </p:txBody>
      </p:sp>
    </p:spTree>
    <p:extLst>
      <p:ext uri="{BB962C8B-B14F-4D97-AF65-F5344CB8AC3E}">
        <p14:creationId xmlns:p14="http://schemas.microsoft.com/office/powerpoint/2010/main" val="96023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https://www.osha.gov/Publications/OSHA3990.pdf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https://www.osha.gov/Publications/influenza_pandemic.html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https://www.osha.gov/Publications/OSHAFS-3747.pdf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t>
            </a:r>
            <a:r>
              <a:rPr lang="en-US" dirty="0">
                <a:hlinkClick r:id="rId6"/>
              </a:rPr>
              <a:t>https://www.osha.gov/SLTC/covid-19/controlprevention.html</a:t>
            </a:r>
            <a:endParaRPr lang="en-US" dirty="0"/>
          </a:p>
          <a:p>
            <a:r>
              <a:rPr lang="en-US" sz="1200" b="1" i="1" kern="1200" dirty="0">
                <a:solidFill>
                  <a:schemeClr val="tx1"/>
                </a:solidFill>
                <a:effectLst/>
                <a:latin typeface="+mn-lt"/>
                <a:ea typeface="+mn-ea"/>
                <a:cs typeface="+mn-cs"/>
              </a:rPr>
              <a:t>Worker Training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Train all workers with reasonably anticipated occupational exposure to SARS-CoV-2 (as described in this document) about the sources of exposure to the virus, the hazards associated with that exposure, and appropriate workplace protocols in place to prevent or reduce the likelihood of exposure. Training should include information about how to isolate individuals with suspected or confirmed COVID-19 or other infectious diseases, and how to report possible cases. Training must be offered during scheduled work times and at no cost to the employee.</a:t>
            </a:r>
          </a:p>
          <a:p>
            <a:r>
              <a:rPr lang="en-US" sz="1200" b="0" i="0" kern="1200" dirty="0">
                <a:solidFill>
                  <a:schemeClr val="tx1"/>
                </a:solidFill>
                <a:effectLst/>
                <a:latin typeface="+mn-lt"/>
                <a:ea typeface="+mn-ea"/>
                <a:cs typeface="+mn-cs"/>
              </a:rPr>
              <a:t>Workers required to use PPE must be trained. This training includes when to use PPE; what PPE is necessary; how to properly don (put on), use, and doff (take off) PPE; how to properly dispose of or disinfect, inspect for damage, and maintain PPE; and the limitations of PPE. Applicable standards include the PPE (</a:t>
            </a:r>
            <a:r>
              <a:rPr lang="en-US" sz="1200" b="0" i="0" u="none" strike="noStrike" kern="1200" dirty="0">
                <a:solidFill>
                  <a:schemeClr val="tx1"/>
                </a:solidFill>
                <a:effectLst/>
                <a:latin typeface="+mn-lt"/>
                <a:ea typeface="+mn-ea"/>
                <a:cs typeface="+mn-cs"/>
                <a:hlinkClick r:id="rId7" tooltip="29 CFR 1910.132"/>
              </a:rPr>
              <a:t>29 CFR 1910.132</a:t>
            </a:r>
            <a:r>
              <a:rPr lang="en-US" sz="1200" b="0" i="0" kern="1200" dirty="0">
                <a:solidFill>
                  <a:schemeClr val="tx1"/>
                </a:solidFill>
                <a:effectLst/>
                <a:latin typeface="+mn-lt"/>
                <a:ea typeface="+mn-ea"/>
                <a:cs typeface="+mn-cs"/>
              </a:rPr>
              <a:t>), Eye and Face Protection (</a:t>
            </a:r>
            <a:r>
              <a:rPr lang="en-US" sz="1200" b="0" i="0" u="none" strike="noStrike" kern="1200" dirty="0">
                <a:solidFill>
                  <a:schemeClr val="tx1"/>
                </a:solidFill>
                <a:effectLst/>
                <a:latin typeface="+mn-lt"/>
                <a:ea typeface="+mn-ea"/>
                <a:cs typeface="+mn-cs"/>
                <a:hlinkClick r:id="rId8" tooltip="29 CFR 1910.133"/>
              </a:rPr>
              <a:t>29 CFR 1910.133</a:t>
            </a:r>
            <a:r>
              <a:rPr lang="en-US" sz="1200" b="0" i="0" kern="1200" dirty="0">
                <a:solidFill>
                  <a:schemeClr val="tx1"/>
                </a:solidFill>
                <a:effectLst/>
                <a:latin typeface="+mn-lt"/>
                <a:ea typeface="+mn-ea"/>
                <a:cs typeface="+mn-cs"/>
              </a:rPr>
              <a:t>), Hand Protection (</a:t>
            </a:r>
            <a:r>
              <a:rPr lang="en-US" sz="1200" b="0" i="0" u="none" strike="noStrike" kern="1200" dirty="0">
                <a:solidFill>
                  <a:schemeClr val="tx1"/>
                </a:solidFill>
                <a:effectLst/>
                <a:latin typeface="+mn-lt"/>
                <a:ea typeface="+mn-ea"/>
                <a:cs typeface="+mn-cs"/>
                <a:hlinkClick r:id="rId9" tooltip="29 CFR 1910.138"/>
              </a:rPr>
              <a:t>29 CFR 1910.138</a:t>
            </a:r>
            <a:r>
              <a:rPr lang="en-US" sz="1200" b="0" i="0" kern="1200" dirty="0">
                <a:solidFill>
                  <a:schemeClr val="tx1"/>
                </a:solidFill>
                <a:effectLst/>
                <a:latin typeface="+mn-lt"/>
                <a:ea typeface="+mn-ea"/>
                <a:cs typeface="+mn-cs"/>
              </a:rPr>
              <a:t>), and Respiratory Protection (</a:t>
            </a:r>
            <a:r>
              <a:rPr lang="en-US" sz="1200" b="0" i="0" u="none" strike="noStrike" kern="1200" dirty="0">
                <a:solidFill>
                  <a:schemeClr val="tx1"/>
                </a:solidFill>
                <a:effectLst/>
                <a:latin typeface="+mn-lt"/>
                <a:ea typeface="+mn-ea"/>
                <a:cs typeface="+mn-cs"/>
                <a:hlinkClick r:id="rId10" tooltip="29 CFR 1910.134"/>
              </a:rPr>
              <a:t>29 CFR 1910.134</a:t>
            </a:r>
            <a:r>
              <a:rPr lang="en-US" sz="1200" b="0" i="0" kern="1200" dirty="0">
                <a:solidFill>
                  <a:schemeClr val="tx1"/>
                </a:solidFill>
                <a:effectLst/>
                <a:latin typeface="+mn-lt"/>
                <a:ea typeface="+mn-ea"/>
                <a:cs typeface="+mn-cs"/>
              </a:rPr>
              <a:t>) standards. The OSHA website offers a variety of </a:t>
            </a:r>
            <a:r>
              <a:rPr lang="en-US" sz="1200" b="0" i="0" u="none" strike="noStrike" kern="1200" dirty="0">
                <a:solidFill>
                  <a:schemeClr val="tx1"/>
                </a:solidFill>
                <a:effectLst/>
                <a:latin typeface="+mn-lt"/>
                <a:ea typeface="+mn-ea"/>
                <a:cs typeface="+mn-cs"/>
                <a:hlinkClick r:id="rId11" tooltip="Respiratory protection training videos"/>
              </a:rPr>
              <a:t>training videos</a:t>
            </a:r>
            <a:r>
              <a:rPr lang="en-US" sz="1200" b="0" i="0" kern="1200" dirty="0">
                <a:solidFill>
                  <a:schemeClr val="tx1"/>
                </a:solidFill>
                <a:effectLst/>
                <a:latin typeface="+mn-lt"/>
                <a:ea typeface="+mn-ea"/>
                <a:cs typeface="+mn-cs"/>
              </a:rPr>
              <a:t> about respiratory protection.</a:t>
            </a:r>
          </a:p>
          <a:p>
            <a:r>
              <a:rPr lang="en-US" sz="1200" b="0" i="0" kern="1200" dirty="0">
                <a:solidFill>
                  <a:schemeClr val="tx1"/>
                </a:solidFill>
                <a:effectLst/>
                <a:latin typeface="+mn-lt"/>
                <a:ea typeface="+mn-ea"/>
                <a:cs typeface="+mn-cs"/>
              </a:rPr>
              <a:t>When the potential exists for exposure to </a:t>
            </a:r>
            <a:r>
              <a:rPr lang="en-US" sz="1200" b="0" i="0" u="none" strike="noStrike" kern="1200" dirty="0">
                <a:solidFill>
                  <a:schemeClr val="tx1"/>
                </a:solidFill>
                <a:effectLst/>
                <a:latin typeface="+mn-lt"/>
                <a:ea typeface="+mn-ea"/>
                <a:cs typeface="+mn-cs"/>
                <a:hlinkClick r:id="rId12" tooltip="human blood, certain body fluids, or other potentially infectious materials"/>
              </a:rPr>
              <a:t>human blood, certain body fluids, or other potentially infectious materials</a:t>
            </a:r>
            <a:r>
              <a:rPr lang="en-US" sz="1200" b="0" i="0" kern="1200" dirty="0">
                <a:solidFill>
                  <a:schemeClr val="tx1"/>
                </a:solidFill>
                <a:effectLst/>
                <a:latin typeface="+mn-lt"/>
                <a:ea typeface="+mn-ea"/>
                <a:cs typeface="+mn-cs"/>
              </a:rPr>
              <a:t>, workers must receive the training required by the Bloodborne Pathogens (BBP) standard (</a:t>
            </a:r>
            <a:r>
              <a:rPr lang="en-US" sz="1200" b="0" i="0" u="none" strike="noStrike" kern="1200" dirty="0">
                <a:solidFill>
                  <a:schemeClr val="tx1"/>
                </a:solidFill>
                <a:effectLst/>
                <a:latin typeface="+mn-lt"/>
                <a:ea typeface="+mn-ea"/>
                <a:cs typeface="+mn-cs"/>
                <a:hlinkClick r:id="rId13" tooltip="29 CFR 1910.1030"/>
              </a:rPr>
              <a:t>29 CFR 1910.1030</a:t>
            </a:r>
            <a:r>
              <a:rPr lang="en-US" sz="1200" b="0" i="0" kern="1200" dirty="0">
                <a:solidFill>
                  <a:schemeClr val="tx1"/>
                </a:solidFill>
                <a:effectLst/>
                <a:latin typeface="+mn-lt"/>
                <a:ea typeface="+mn-ea"/>
                <a:cs typeface="+mn-cs"/>
              </a:rPr>
              <a:t>), including information about how to recognize tasks that may involve exposure and the methods, such as engineering controls, work practices, and PPE, to reduce exposure. Further information on OSHA's BBP training regulations and policies is available for employers and workers on the OSHA </a:t>
            </a:r>
            <a:r>
              <a:rPr lang="en-US" sz="1200" b="0" i="0" u="none" strike="noStrike" kern="1200" dirty="0">
                <a:solidFill>
                  <a:schemeClr val="tx1"/>
                </a:solidFill>
                <a:effectLst/>
                <a:latin typeface="+mn-lt"/>
                <a:ea typeface="+mn-ea"/>
                <a:cs typeface="+mn-cs"/>
                <a:hlinkClick r:id="rId14" tooltip="Bloodborne Pathogens and Needlestick Prevention Safety and Health Topics"/>
              </a:rPr>
              <a:t>Bloodborne Pathogens and Needlestick Prevention Safety and Health Topics</a:t>
            </a:r>
            <a:r>
              <a:rPr lang="en-US" sz="1200" b="0" i="0" kern="1200" dirty="0">
                <a:solidFill>
                  <a:schemeClr val="tx1"/>
                </a:solidFill>
                <a:effectLst/>
                <a:latin typeface="+mn-lt"/>
                <a:ea typeface="+mn-ea"/>
                <a:cs typeface="+mn-cs"/>
              </a:rPr>
              <a: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3</a:t>
            </a:fld>
            <a:endParaRPr lang="en-US"/>
          </a:p>
        </p:txBody>
      </p:sp>
    </p:spTree>
    <p:extLst>
      <p:ext uri="{BB962C8B-B14F-4D97-AF65-F5344CB8AC3E}">
        <p14:creationId xmlns:p14="http://schemas.microsoft.com/office/powerpoint/2010/main" val="87899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https://www.cdc.gov/coronavirus/2019-ncov/community/clean-disinfect/index.html</a:t>
            </a:r>
            <a:endParaRPr lang="en-US" dirty="0"/>
          </a:p>
          <a:p>
            <a:endParaRPr lang="en-US" dirty="0"/>
          </a:p>
          <a:p>
            <a:r>
              <a:rPr lang="en-US" dirty="0">
                <a:hlinkClick r:id="rId4"/>
              </a:rPr>
              <a:t>https://www.cdc.gov/coronavirus/2019-ncov/community/guidance-business-response.html</a:t>
            </a:r>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30</a:t>
            </a:fld>
            <a:endParaRPr lang="en-US"/>
          </a:p>
        </p:txBody>
      </p:sp>
    </p:spTree>
    <p:extLst>
      <p:ext uri="{BB962C8B-B14F-4D97-AF65-F5344CB8AC3E}">
        <p14:creationId xmlns:p14="http://schemas.microsoft.com/office/powerpoint/2010/main" val="3597625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PPE is a last resort and must be used only when other forms of control are unable to fully protection the employee from exposure to the hazard.  </a:t>
            </a:r>
          </a:p>
          <a:p>
            <a:pPr lvl="0"/>
            <a:endParaRPr lang="en-US" dirty="0"/>
          </a:p>
          <a:p>
            <a:pPr lvl="0"/>
            <a:r>
              <a:rPr lang="en-US" dirty="0"/>
              <a:t>PPE specific to COVID-19 is can include: (this is not a complete list)</a:t>
            </a:r>
          </a:p>
          <a:p>
            <a:pPr lvl="1"/>
            <a:r>
              <a:rPr lang="en-US" dirty="0"/>
              <a:t>Gloves - Nitryl  or vinyl gloves are used to protect against pathogenic hazards</a:t>
            </a:r>
          </a:p>
          <a:p>
            <a:pPr lvl="1"/>
            <a:r>
              <a:rPr lang="en-US" dirty="0"/>
              <a:t>Eye and Face protection – Glasses w/side shields, goggles, faces shields</a:t>
            </a:r>
          </a:p>
          <a:p>
            <a:pPr lvl="1"/>
            <a:r>
              <a:rPr lang="en-US" dirty="0"/>
              <a:t>Respirators vs masks – know the difference and how they are applied</a:t>
            </a:r>
          </a:p>
          <a:p>
            <a:pPr lvl="2"/>
            <a:r>
              <a:rPr lang="en-US" dirty="0"/>
              <a:t>A face mask (also called a surgical mask, procedure mask, or other similar terms) on a patient or other sick person should not be confused with PPE for a worker; the mask acts to contain potentially infectious respiratory secretions at the source (i.e., the person’s nose and mouth).</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31</a:t>
            </a:fld>
            <a:endParaRPr lang="en-US"/>
          </a:p>
        </p:txBody>
      </p:sp>
    </p:spTree>
    <p:extLst>
      <p:ext uri="{BB962C8B-B14F-4D97-AF65-F5344CB8AC3E}">
        <p14:creationId xmlns:p14="http://schemas.microsoft.com/office/powerpoint/2010/main" val="851194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endParaRPr lang="en-US" dirty="0">
              <a:hlinkClick r:id="rId3"/>
            </a:endParaRPr>
          </a:p>
          <a:p>
            <a:r>
              <a:rPr lang="en-US" dirty="0">
                <a:hlinkClick r:id="rId3"/>
              </a:rPr>
              <a:t>https://www.osha.gov/SLTC/covid-19/controlprevention.html</a:t>
            </a:r>
            <a:endParaRPr lang="en-US" dirty="0"/>
          </a:p>
          <a:p>
            <a:endParaRPr lang="en-US" dirty="0"/>
          </a:p>
          <a:p>
            <a:r>
              <a:rPr lang="en-US" dirty="0"/>
              <a:t>When eye protection is needed, use goggles or face shields. Personal eyeglasses are </a:t>
            </a:r>
            <a:r>
              <a:rPr lang="en-US" i="1" dirty="0"/>
              <a:t>not</a:t>
            </a:r>
            <a:r>
              <a:rPr lang="en-US" dirty="0"/>
              <a:t> considered adequate eye protection.</a:t>
            </a:r>
          </a:p>
          <a:p>
            <a:r>
              <a:rPr lang="en-US" dirty="0"/>
              <a:t>After removing PPE, always wash hands with soap and water for at least 20 seconds, if available. Ensure that hand hygiene facilities (e.g., sink or alcohol-based hand rub) are readily available at the point of use (e.g., at or adjacent to the PPE removal area).</a:t>
            </a:r>
          </a:p>
          <a:p>
            <a:r>
              <a:rPr lang="en-US" dirty="0"/>
              <a:t>Employers should establish, and ensure workers follow, standard operating procedures for cleaning (including laundering) PPE and items such as uniforms or laboratory coats intended to function as PPE, as well as for maintaining, storing, and disposing of PPE. When PPE is contaminated with human blood, body fluids, or other potentially infectious materials, employers must follow applicable requirements of the Bloodborne Pathogens standard (</a:t>
            </a:r>
            <a:r>
              <a:rPr lang="en-US" dirty="0">
                <a:hlinkClick r:id="rId4" tooltip="29 CFR 1910.1030"/>
              </a:rPr>
              <a:t>29 CFR 1910.1030</a:t>
            </a:r>
            <a:r>
              <a:rPr lang="en-US" dirty="0"/>
              <a:t>) with respect to laundering.</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32</a:t>
            </a:fld>
            <a:endParaRPr lang="en-US"/>
          </a:p>
        </p:txBody>
      </p:sp>
    </p:spTree>
    <p:extLst>
      <p:ext uri="{BB962C8B-B14F-4D97-AF65-F5344CB8AC3E}">
        <p14:creationId xmlns:p14="http://schemas.microsoft.com/office/powerpoint/2010/main" val="2782466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https://www.cdc.gov/coronavirus/2019-ncov/prevent-getting-sick/diy-cloth-face-coverings.html</a:t>
            </a:r>
            <a:endParaRPr lang="en-US" dirty="0"/>
          </a:p>
          <a:p>
            <a:r>
              <a:rPr lang="en-US" dirty="0">
                <a:hlinkClick r:id="rId4"/>
              </a:rPr>
              <a:t>https://www.cdc.gov/coronavirus/2019-ncov/prevent-getting-sick/cloth-face-cover.html</a:t>
            </a:r>
            <a:endParaRPr lang="en-US" dirty="0"/>
          </a:p>
          <a:p>
            <a:r>
              <a:rPr lang="en-US" dirty="0">
                <a:hlinkClick r:id="rId5"/>
              </a:rPr>
              <a:t>https://www.cdc.gov/coronavirus/2019-ncov/prevent-getting-sick/cloth-face-cover-faq.html</a:t>
            </a:r>
            <a:endParaRPr lang="en-US" dirty="0"/>
          </a:p>
          <a:p>
            <a:pPr lvl="1"/>
            <a:r>
              <a:rPr lang="en-US" dirty="0"/>
              <a:t>Face Coverings are not respirators</a:t>
            </a:r>
          </a:p>
          <a:p>
            <a:pPr lvl="1"/>
            <a:r>
              <a:rPr lang="en-US" dirty="0"/>
              <a:t>Employee must wear face coverings over their nose and mouth when there is the potential to be closer than 6ft from others.</a:t>
            </a:r>
          </a:p>
          <a:p>
            <a:pPr lvl="2"/>
            <a:r>
              <a:rPr lang="en-US" dirty="0"/>
              <a:t>In the case of retail cashiers, a translucent shield or “sneeze guard” is acceptable in lieu of a mask.</a:t>
            </a:r>
          </a:p>
          <a:p>
            <a:pPr lvl="2"/>
            <a:r>
              <a:rPr lang="en-US" dirty="0"/>
              <a:t>Face coverings will be worn when appropriate physical distancing cannot be maintained</a:t>
            </a:r>
          </a:p>
          <a:p>
            <a:pPr lvl="2"/>
            <a:endParaRPr lang="en-US" dirty="0"/>
          </a:p>
          <a:p>
            <a:pPr lvl="2"/>
            <a:r>
              <a:rPr lang="en-US" dirty="0"/>
              <a:t>&lt;THIS REQUIRMENT MAY CHANGE WITH LOCAL, STATE, AND FEDERAL GUIDANCE&gt;</a:t>
            </a:r>
          </a:p>
          <a:p>
            <a:endParaRPr lang="en-US" dirty="0"/>
          </a:p>
          <a:p>
            <a:pPr lvl="0"/>
            <a:r>
              <a:rPr lang="en-US" dirty="0"/>
              <a:t>Respirators</a:t>
            </a:r>
          </a:p>
          <a:p>
            <a:pPr lvl="1"/>
            <a:r>
              <a:rPr lang="en-US" dirty="0"/>
              <a:t>Tight fitting and are considered personal protective equipment.</a:t>
            </a:r>
          </a:p>
          <a:p>
            <a:pPr lvl="1"/>
            <a:r>
              <a:rPr lang="en-US" dirty="0"/>
              <a:t>If N95 masks are used voluntarily, there is no need to have fit test conducted (but need to provide mandatory Appendix D) </a:t>
            </a:r>
          </a:p>
          <a:p>
            <a:pPr lvl="1"/>
            <a:r>
              <a:rPr lang="en-US" dirty="0"/>
              <a:t>If respirators are required in a workplace (such as for workers in the Very High Risk Exposure category), </a:t>
            </a:r>
          </a:p>
          <a:p>
            <a:pPr lvl="2"/>
            <a:r>
              <a:rPr lang="en-US" dirty="0"/>
              <a:t>they must be used in the context of a comprehensive respiratory protection program that meets the requirements of OSHA's Respiratory Protection standard (1910.134)</a:t>
            </a:r>
          </a:p>
          <a:p>
            <a:pPr lvl="1"/>
            <a:r>
              <a:rPr lang="en-US" dirty="0"/>
              <a:t>Respirators must be used if involved in medical procedures when exposed to aerosolized virus  (intubating, treatment of coughing, etc.)</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33</a:t>
            </a:fld>
            <a:endParaRPr lang="en-US"/>
          </a:p>
        </p:txBody>
      </p:sp>
    </p:spTree>
    <p:extLst>
      <p:ext uri="{BB962C8B-B14F-4D97-AF65-F5344CB8AC3E}">
        <p14:creationId xmlns:p14="http://schemas.microsoft.com/office/powerpoint/2010/main" val="495086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OSHA Controls and Prevention Page - </a:t>
            </a:r>
            <a:r>
              <a:rPr lang="en-US" dirty="0">
                <a:hlinkClick r:id="rId3"/>
              </a:rPr>
              <a:t>https://www.osha.gov/SLTC/covid-19/controlprevention.html</a:t>
            </a:r>
            <a:r>
              <a:rPr lang="en-US" dirty="0"/>
              <a:t> for more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34</a:t>
            </a:fld>
            <a:endParaRPr lang="en-US"/>
          </a:p>
        </p:txBody>
      </p:sp>
    </p:spTree>
    <p:extLst>
      <p:ext uri="{BB962C8B-B14F-4D97-AF65-F5344CB8AC3E}">
        <p14:creationId xmlns:p14="http://schemas.microsoft.com/office/powerpoint/2010/main" val="2219803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https://www.cdc.gov/coronavirus/2019-ncov/community/guidance-business-response.html</a:t>
            </a:r>
            <a:endParaRPr lang="en-US" dirty="0"/>
          </a:p>
          <a:p>
            <a:endParaRPr lang="en-US" b="1" dirty="0"/>
          </a:p>
          <a:p>
            <a:r>
              <a:rPr lang="en-US" dirty="0">
                <a:hlinkClick r:id="rId4"/>
              </a:rPr>
              <a:t>https://www.cdc.gov/coronavirus/2019-ncov/community/critical-workers/implementing-safety-practices.html</a:t>
            </a:r>
            <a:endParaRPr lang="en-US" b="1" dirty="0"/>
          </a:p>
          <a:p>
            <a:endParaRPr lang="en-US" b="1" dirty="0"/>
          </a:p>
          <a:p>
            <a:r>
              <a:rPr lang="en-US" b="1" dirty="0"/>
              <a:t>General Control can include:</a:t>
            </a:r>
          </a:p>
          <a:p>
            <a:pPr lvl="0"/>
            <a:r>
              <a:rPr lang="en-US" dirty="0"/>
              <a:t>Customers assessed as having Medium exposure risk can be visited with the following customer controls in place:</a:t>
            </a:r>
          </a:p>
          <a:p>
            <a:r>
              <a:rPr lang="en-US" sz="1400" b="1" dirty="0"/>
              <a:t>Customer Controls</a:t>
            </a:r>
          </a:p>
          <a:p>
            <a:pPr marL="285750" indent="-285750"/>
            <a:r>
              <a:rPr lang="en-US" dirty="0"/>
              <a:t>Ensure that adequate meeting room is available to allow appropriate physical distancing before during and after the meeting.</a:t>
            </a:r>
          </a:p>
          <a:p>
            <a:pPr marL="285750" indent="-285750"/>
            <a:r>
              <a:rPr lang="en-US" dirty="0"/>
              <a:t>Potential meeting members exhibiting viral symptoms will be prevented from attending the meeting to prevent possible infection of others. </a:t>
            </a:r>
          </a:p>
          <a:p>
            <a:pPr marL="285750" indent="-285750"/>
            <a:r>
              <a:rPr lang="en-US" dirty="0"/>
              <a:t>Limit the number of printed documents distributed to prevent possible infection of others</a:t>
            </a:r>
          </a:p>
          <a:p>
            <a:pPr marL="285750" indent="-285750"/>
            <a:r>
              <a:rPr lang="en-US" dirty="0"/>
              <a:t>Other controls - &lt;Insert additional controls as appropriate&gt;</a:t>
            </a:r>
          </a:p>
          <a:p>
            <a:pPr marL="285750" indent="-285750">
              <a:buFont typeface="Arial" panose="020B0604020202020204" pitchFamily="34" charset="0"/>
              <a:buChar char="•"/>
            </a:pPr>
            <a:r>
              <a:rPr lang="en-US" sz="1200" dirty="0"/>
              <a:t>Affected employees may conduct virtual meetings with customers and vendors whenever feasible, appropriate, and warranted.</a:t>
            </a:r>
          </a:p>
          <a:p>
            <a:pPr marL="285750" indent="-285750">
              <a:buFont typeface="Arial" panose="020B0604020202020204" pitchFamily="34" charset="0"/>
              <a:buChar char="•"/>
            </a:pPr>
            <a:r>
              <a:rPr lang="en-US" sz="1200" dirty="0"/>
              <a:t>Limit the number of printed documents distributed to prevent possible infection of others</a:t>
            </a:r>
          </a:p>
          <a:p>
            <a:pPr marL="285750" indent="-285750">
              <a:buFont typeface="Arial" panose="020B0604020202020204" pitchFamily="34" charset="0"/>
              <a:buChar char="•"/>
            </a:pPr>
            <a:r>
              <a:rPr lang="en-US" sz="1200" dirty="0"/>
              <a:t>Face coverings????</a:t>
            </a:r>
          </a:p>
          <a:p>
            <a:pPr marL="285750" indent="-285750">
              <a:buFont typeface="Arial" panose="020B0604020202020204" pitchFamily="34" charset="0"/>
              <a:buChar char="•"/>
            </a:pPr>
            <a:r>
              <a:rPr lang="en-US" sz="1200" dirty="0"/>
              <a:t>Practice good hand hygiene frequently</a:t>
            </a:r>
          </a:p>
          <a:p>
            <a:pPr marL="285750" indent="-285750">
              <a:buFont typeface="Arial" panose="020B0604020202020204" pitchFamily="34" charset="0"/>
              <a:buChar char="•"/>
            </a:pPr>
            <a:r>
              <a:rPr lang="en-US" sz="1200" dirty="0"/>
              <a:t>Practice good respiratory etiquette</a:t>
            </a:r>
          </a:p>
          <a:p>
            <a:pPr marL="285750" indent="-285750">
              <a:buFont typeface="Arial" panose="020B0604020202020204" pitchFamily="34" charset="0"/>
              <a:buChar char="•"/>
            </a:pPr>
            <a:r>
              <a:rPr lang="en-US" sz="1200" dirty="0"/>
              <a:t>Avoid touching your eyes, nose, or mouth with unwashed hands.</a:t>
            </a:r>
          </a:p>
          <a:p>
            <a:pPr marL="285750" indent="-285750">
              <a:buFont typeface="Arial" panose="020B0604020202020204" pitchFamily="34" charset="0"/>
              <a:buChar char="•"/>
            </a:pPr>
            <a:r>
              <a:rPr lang="en-US" sz="1200" dirty="0"/>
              <a:t>Maintain appropriate physical distancing</a:t>
            </a:r>
          </a:p>
          <a:p>
            <a:pPr marL="285750" indent="-28575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Employers and workers in operations where there is no specific exposure hazard should remain aware of the evolving community transmission. Changes in community transmission may warrant additional precautions in some workplaces or for some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CDC for more guidance:  </a:t>
            </a:r>
            <a:r>
              <a:rPr lang="en-US" dirty="0">
                <a:hlinkClick r:id="rId3"/>
              </a:rPr>
              <a:t>https://www.cdc.gov/coronavirus/2019-ncov/community/guidance-business-response.html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1"/>
            <a:r>
              <a:rPr lang="en-US" dirty="0"/>
              <a:t>Low Risk Exposure</a:t>
            </a:r>
          </a:p>
          <a:p>
            <a:pPr lvl="1"/>
            <a:r>
              <a:rPr lang="en-US" dirty="0"/>
              <a:t>Are jobs that do not require contact with people known to be, or suspected of being, infected with SARS-CoV-2 nor frequent close contact with (i.e., within 6 feet of) the general public. </a:t>
            </a:r>
          </a:p>
          <a:p>
            <a:pPr lvl="1"/>
            <a:r>
              <a:rPr lang="en-US" dirty="0"/>
              <a:t>Workers in this category have minimal occupational contact with the public and other coworkers.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r>
              <a:rPr lang="en-US" dirty="0"/>
              <a:t>Medium Risk Classification</a:t>
            </a:r>
          </a:p>
          <a:p>
            <a:pPr lvl="1"/>
            <a:r>
              <a:rPr lang="en-US" dirty="0"/>
              <a:t>Are jobs that require frequent and/or close contact with (i.e., within 6 feet of) people who may be infected with SARS-CoV-2, but who are not known or suspected COVID-19 patients. </a:t>
            </a:r>
          </a:p>
          <a:p>
            <a:pPr lvl="2"/>
            <a:r>
              <a:rPr lang="en-US" dirty="0"/>
              <a:t>In areas without ongoing community transmission, workers in this risk group may have frequent contact with travelers who may return from international locations with widespread COVID-19 transmission. </a:t>
            </a:r>
          </a:p>
          <a:p>
            <a:pPr lvl="2"/>
            <a:r>
              <a:rPr lang="en-US" dirty="0"/>
              <a:t>In areas where there is ongoing community transmission, workers in this category may have contact with the general public (e.g., schools, high-population-density work environments, some high-volume retail settings).</a:t>
            </a:r>
          </a:p>
          <a:p>
            <a:pPr marL="285750" indent="-285750"/>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35</a:t>
            </a:fld>
            <a:endParaRPr lang="en-US"/>
          </a:p>
        </p:txBody>
      </p:sp>
    </p:spTree>
    <p:extLst>
      <p:ext uri="{BB962C8B-B14F-4D97-AF65-F5344CB8AC3E}">
        <p14:creationId xmlns:p14="http://schemas.microsoft.com/office/powerpoint/2010/main" val="25292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Part of creating good training is developing solid learning objectives or outcomes that guide the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Objectives listed in the slide reflect the information contained in the training template.  Customize the objectives to as needed.</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4</a:t>
            </a:fld>
            <a:endParaRPr lang="en-US"/>
          </a:p>
        </p:txBody>
      </p:sp>
    </p:spTree>
    <p:extLst>
      <p:ext uri="{BB962C8B-B14F-4D97-AF65-F5344CB8AC3E}">
        <p14:creationId xmlns:p14="http://schemas.microsoft.com/office/powerpoint/2010/main" val="239594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Restating the company’s expectations for its employees sets the stage for performance through the crisis.</a:t>
            </a:r>
          </a:p>
          <a:p>
            <a:pPr lvl="0"/>
            <a:endParaRPr lang="en-US" dirty="0"/>
          </a:p>
          <a:p>
            <a:pPr lvl="0"/>
            <a:r>
              <a:rPr lang="en-US" dirty="0"/>
              <a:t>All workers, including contractors and temporary workers, must understand their roles and responsibilities under the program</a:t>
            </a:r>
          </a:p>
          <a:p>
            <a:endParaRPr lang="en-US" dirty="0"/>
          </a:p>
          <a:p>
            <a:endParaRPr lang="en-US" dirty="0"/>
          </a:p>
          <a:p>
            <a:r>
              <a:rPr lang="en-US" dirty="0"/>
              <a:t>Employee responsibility recommendations:</a:t>
            </a:r>
          </a:p>
          <a:p>
            <a:r>
              <a:rPr lang="en-US" dirty="0"/>
              <a:t>All employees must:</a:t>
            </a:r>
          </a:p>
          <a:p>
            <a:pPr lvl="1"/>
            <a:r>
              <a:rPr lang="en-US" dirty="0"/>
              <a:t>Attend the required policy training session(s).</a:t>
            </a:r>
          </a:p>
          <a:p>
            <a:pPr lvl="1"/>
            <a:r>
              <a:rPr lang="en-US" dirty="0"/>
              <a:t>Adhere to the requirements of the policy.</a:t>
            </a:r>
          </a:p>
          <a:p>
            <a:pPr lvl="1"/>
            <a:r>
              <a:rPr lang="en-US" dirty="0"/>
              <a:t>Understand their Workplace Exposure Classification</a:t>
            </a:r>
          </a:p>
          <a:p>
            <a:pPr lvl="1"/>
            <a:r>
              <a:rPr lang="en-US" dirty="0"/>
              <a:t>Maintain appropriate physical distancing</a:t>
            </a:r>
          </a:p>
          <a:p>
            <a:pPr lvl="1"/>
            <a:r>
              <a:rPr lang="en-US" dirty="0"/>
              <a:t>Self Screen and submit to screening for COVID-19 symptoms prior to coming to work</a:t>
            </a:r>
          </a:p>
          <a:p>
            <a:pPr lvl="1"/>
            <a:r>
              <a:rPr lang="en-US" dirty="0"/>
              <a:t>Complete encounter tracking logs</a:t>
            </a:r>
          </a:p>
          <a:p>
            <a:pPr lvl="1"/>
            <a:r>
              <a:rPr lang="en-US" dirty="0"/>
              <a:t>Obtain and use PPE and sanitizing materials as required by the policy.</a:t>
            </a:r>
          </a:p>
          <a:p>
            <a:pPr lvl="1"/>
            <a:r>
              <a:rPr lang="en-US" dirty="0"/>
              <a:t>Provide feedback to management as to the effectiveness of the policy after implementation.</a:t>
            </a:r>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5</a:t>
            </a:fld>
            <a:endParaRPr lang="en-US"/>
          </a:p>
        </p:txBody>
      </p:sp>
    </p:spTree>
    <p:extLst>
      <p:ext uri="{BB962C8B-B14F-4D97-AF65-F5344CB8AC3E}">
        <p14:creationId xmlns:p14="http://schemas.microsoft.com/office/powerpoint/2010/main" val="304848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https://www.cdc.gov/coronavirus/2019-ncov/faq.html#Coronavirus-Disease-2019-Basics</a:t>
            </a:r>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6</a:t>
            </a:fld>
            <a:endParaRPr lang="en-US"/>
          </a:p>
        </p:txBody>
      </p:sp>
    </p:spTree>
    <p:extLst>
      <p:ext uri="{BB962C8B-B14F-4D97-AF65-F5344CB8AC3E}">
        <p14:creationId xmlns:p14="http://schemas.microsoft.com/office/powerpoint/2010/main" val="239893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CDC</a:t>
            </a:r>
          </a:p>
          <a:p>
            <a:pPr>
              <a:defRPr/>
            </a:pPr>
            <a:r>
              <a:rPr lang="en-US" dirty="0">
                <a:hlinkClick r:id="rId3"/>
              </a:rPr>
              <a:t>https://www.cdc.gov/coronavirus/2019-ncov/prevent-getting-sick/how-covid-spreads.html</a:t>
            </a:r>
          </a:p>
          <a:p>
            <a:pPr>
              <a:defRPr/>
            </a:pPr>
            <a:r>
              <a:rPr lang="en-US" dirty="0">
                <a:hlinkClick r:id="rId4"/>
              </a:rPr>
              <a:t>https://www.cdc.gov/coronavirus/2019-ncov/faq.html#How-COVID-19-Spreads</a:t>
            </a:r>
            <a:endParaRPr lang="en-US" dirty="0"/>
          </a:p>
          <a:p>
            <a:pPr>
              <a:defRPr/>
            </a:pPr>
            <a:endParaRPr lang="en-US" dirty="0">
              <a:hlinkClick r:id="rId3"/>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177BAC7D-1425-4568-A660-777E9BCB4357}" type="slidenum">
              <a:rPr lang="en-US" smtClean="0"/>
              <a:t>7</a:t>
            </a:fld>
            <a:endParaRPr lang="en-US"/>
          </a:p>
        </p:txBody>
      </p:sp>
    </p:spTree>
    <p:extLst>
      <p:ext uri="{BB962C8B-B14F-4D97-AF65-F5344CB8AC3E}">
        <p14:creationId xmlns:p14="http://schemas.microsoft.com/office/powerpoint/2010/main" val="2637373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https://www.cdc.gov/coronavirus/2019-ncov/faq.html#How-COVID-19-Spreads</a:t>
            </a:r>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8</a:t>
            </a:fld>
            <a:endParaRPr lang="en-US"/>
          </a:p>
        </p:txBody>
      </p:sp>
    </p:spTree>
    <p:extLst>
      <p:ext uri="{BB962C8B-B14F-4D97-AF65-F5344CB8AC3E}">
        <p14:creationId xmlns:p14="http://schemas.microsoft.com/office/powerpoint/2010/main" val="277244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https://www.cdc.gov/coronavirus/2019-ncov/symptoms-testing/symptoms.html</a:t>
            </a:r>
            <a:endParaRPr lang="en-US" dirty="0"/>
          </a:p>
          <a:p>
            <a:endParaRPr lang="en-US" dirty="0"/>
          </a:p>
        </p:txBody>
      </p:sp>
      <p:sp>
        <p:nvSpPr>
          <p:cNvPr id="4" name="Slide Number Placeholder 3"/>
          <p:cNvSpPr>
            <a:spLocks noGrp="1"/>
          </p:cNvSpPr>
          <p:nvPr>
            <p:ph type="sldNum" sz="quarter" idx="5"/>
          </p:nvPr>
        </p:nvSpPr>
        <p:spPr/>
        <p:txBody>
          <a:bodyPr/>
          <a:lstStyle/>
          <a:p>
            <a:fld id="{177BAC7D-1425-4568-A660-777E9BCB4357}" type="slidenum">
              <a:rPr lang="en-US" smtClean="0"/>
              <a:t>9</a:t>
            </a:fld>
            <a:endParaRPr lang="en-US"/>
          </a:p>
        </p:txBody>
      </p:sp>
    </p:spTree>
    <p:extLst>
      <p:ext uri="{BB962C8B-B14F-4D97-AF65-F5344CB8AC3E}">
        <p14:creationId xmlns:p14="http://schemas.microsoft.com/office/powerpoint/2010/main" val="1589579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0" y="1"/>
            <a:ext cx="12192000" cy="4358640"/>
          </a:xfrm>
          <a:solidFill>
            <a:schemeClr val="accent1">
              <a:lumMod val="20000"/>
              <a:lumOff val="80000"/>
            </a:schemeClr>
          </a:solidFill>
        </p:spPr>
        <p:txBody>
          <a:bodyPr/>
          <a:lstStyle>
            <a:lvl1pPr>
              <a:defRPr/>
            </a:lvl1pPr>
          </a:lstStyle>
          <a:p>
            <a:r>
              <a:rPr lang="en-US"/>
              <a:t>Insert Cover Picture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9" name="Title 1"/>
          <p:cNvSpPr>
            <a:spLocks noGrp="1"/>
          </p:cNvSpPr>
          <p:nvPr>
            <p:ph type="title" hasCustomPrompt="1"/>
          </p:nvPr>
        </p:nvSpPr>
        <p:spPr>
          <a:xfrm>
            <a:off x="831850" y="4282440"/>
            <a:ext cx="10515600" cy="1711960"/>
          </a:xfrm>
        </p:spPr>
        <p:txBody>
          <a:bodyPr lIns="0" tIns="0" rIns="0" bIns="0" anchor="ctr" anchorCtr="0"/>
          <a:lstStyle>
            <a:lvl1pPr>
              <a:defRPr sz="6000" b="1" baseline="0">
                <a:solidFill>
                  <a:srgbClr val="404040"/>
                </a:solidFill>
                <a:latin typeface="+mn-lt"/>
              </a:defRPr>
            </a:lvl1pPr>
          </a:lstStyle>
          <a:p>
            <a:r>
              <a:rPr lang="en-US"/>
              <a:t>Insert Cover Title</a:t>
            </a:r>
          </a:p>
        </p:txBody>
      </p:sp>
      <p:sp>
        <p:nvSpPr>
          <p:cNvPr id="10" name="Text Placeholder 2"/>
          <p:cNvSpPr>
            <a:spLocks noGrp="1"/>
          </p:cNvSpPr>
          <p:nvPr>
            <p:ph type="body" idx="1" hasCustomPrompt="1"/>
          </p:nvPr>
        </p:nvSpPr>
        <p:spPr>
          <a:xfrm>
            <a:off x="831850" y="5994400"/>
            <a:ext cx="10515600" cy="863600"/>
          </a:xfrm>
        </p:spPr>
        <p:txBody>
          <a:bodyPr lIns="0" tIns="0" rIns="0" bIns="0" anchor="ctr" anchorCtr="0"/>
          <a:lstStyle>
            <a:lvl1pPr marL="0" indent="0">
              <a:buNone/>
              <a:defRPr sz="2400" b="1">
                <a:solidFill>
                  <a:srgbClr val="2D84C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a:t>
            </a:r>
          </a:p>
        </p:txBody>
      </p:sp>
    </p:spTree>
    <p:extLst>
      <p:ext uri="{BB962C8B-B14F-4D97-AF65-F5344CB8AC3E}">
        <p14:creationId xmlns:p14="http://schemas.microsoft.com/office/powerpoint/2010/main" val="2033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444240"/>
            <a:ext cx="10515600" cy="1676400"/>
          </a:xfrm>
        </p:spPr>
        <p:txBody>
          <a:bodyPr lIns="0" tIns="0" rIns="0" bIns="0" anchor="ctr" anchorCtr="0"/>
          <a:lstStyle>
            <a:lvl1pPr>
              <a:defRPr sz="6000" b="1" baseline="0">
                <a:solidFill>
                  <a:srgbClr val="404040"/>
                </a:solidFill>
                <a:latin typeface="+mn-lt"/>
              </a:defRPr>
            </a:lvl1pPr>
          </a:lstStyle>
          <a:p>
            <a:r>
              <a:rPr lang="en-US"/>
              <a:t>Insert Section Title</a:t>
            </a:r>
          </a:p>
        </p:txBody>
      </p:sp>
      <p:sp>
        <p:nvSpPr>
          <p:cNvPr id="3" name="Text Placeholder 2"/>
          <p:cNvSpPr>
            <a:spLocks noGrp="1"/>
          </p:cNvSpPr>
          <p:nvPr>
            <p:ph type="body" idx="1" hasCustomPrompt="1"/>
          </p:nvPr>
        </p:nvSpPr>
        <p:spPr>
          <a:xfrm>
            <a:off x="831850" y="5120640"/>
            <a:ext cx="10515600" cy="899160"/>
          </a:xfrm>
        </p:spPr>
        <p:txBody>
          <a:bodyPr lIns="0" tIns="0" rIns="0" bIns="0" anchor="ctr" anchorCtr="0"/>
          <a:lstStyle>
            <a:lvl1pPr marL="0" indent="0">
              <a:buNone/>
              <a:defRPr sz="2400" b="1">
                <a:solidFill>
                  <a:srgbClr val="2D84C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a:t>
            </a:r>
          </a:p>
        </p:txBody>
      </p:sp>
    </p:spTree>
    <p:extLst>
      <p:ext uri="{BB962C8B-B14F-4D97-AF65-F5344CB8AC3E}">
        <p14:creationId xmlns:p14="http://schemas.microsoft.com/office/powerpoint/2010/main" val="4086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1353800" cy="1690688"/>
          </a:xfrm>
        </p:spPr>
        <p:txBody>
          <a:bodyPr lIns="365760" tIns="365760" rIns="365760" bIns="365760"/>
          <a:lstStyle>
            <a:lvl1pPr>
              <a:defRPr b="1">
                <a:solidFill>
                  <a:srgbClr val="005596"/>
                </a:solidFill>
                <a:latin typeface="+mn-lt"/>
              </a:defRPr>
            </a:lvl1pPr>
          </a:lstStyle>
          <a:p>
            <a:r>
              <a:rPr lang="en-US"/>
              <a:t>Insert Page Title</a:t>
            </a:r>
          </a:p>
        </p:txBody>
      </p:sp>
      <p:sp>
        <p:nvSpPr>
          <p:cNvPr id="4" name="Content Placeholder 6"/>
          <p:cNvSpPr>
            <a:spLocks noGrp="1"/>
          </p:cNvSpPr>
          <p:nvPr>
            <p:ph sz="quarter" idx="13"/>
          </p:nvPr>
        </p:nvSpPr>
        <p:spPr>
          <a:xfrm>
            <a:off x="419100" y="1998265"/>
            <a:ext cx="11443386" cy="4581751"/>
          </a:xfrm>
        </p:spPr>
        <p:txBody>
          <a:bodyPr/>
          <a:lstStyle/>
          <a:p>
            <a:endParaRPr lang="en-US"/>
          </a:p>
        </p:txBody>
      </p:sp>
    </p:spTree>
    <p:extLst>
      <p:ext uri="{BB962C8B-B14F-4D97-AF65-F5344CB8AC3E}">
        <p14:creationId xmlns:p14="http://schemas.microsoft.com/office/powerpoint/2010/main" val="379428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0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44A1-D599-4E91-A866-9F0728A4A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0D0E8F-E719-465B-B806-F064E4BEE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4115B4-7556-4AFB-A0E6-0772E54EC31E}"/>
              </a:ext>
            </a:extLst>
          </p:cNvPr>
          <p:cNvSpPr>
            <a:spLocks noGrp="1"/>
          </p:cNvSpPr>
          <p:nvPr>
            <p:ph type="dt" sz="half" idx="10"/>
          </p:nvPr>
        </p:nvSpPr>
        <p:spPr/>
        <p:txBody>
          <a:bodyPr/>
          <a:lstStyle/>
          <a:p>
            <a:fld id="{E8398486-56C8-4817-8BB0-FD84C541E223}" type="datetimeFigureOut">
              <a:rPr lang="en-US" smtClean="0"/>
              <a:t>5/19/2020</a:t>
            </a:fld>
            <a:endParaRPr lang="en-US"/>
          </a:p>
        </p:txBody>
      </p:sp>
      <p:sp>
        <p:nvSpPr>
          <p:cNvPr id="5" name="Footer Placeholder 4">
            <a:extLst>
              <a:ext uri="{FF2B5EF4-FFF2-40B4-BE49-F238E27FC236}">
                <a16:creationId xmlns:a16="http://schemas.microsoft.com/office/drawing/2014/main" id="{46B3528B-A3A7-44A1-96BF-691BD5339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EE5A9-8461-4B27-A7B8-452B6D995715}"/>
              </a:ext>
            </a:extLst>
          </p:cNvPr>
          <p:cNvSpPr>
            <a:spLocks noGrp="1"/>
          </p:cNvSpPr>
          <p:nvPr>
            <p:ph type="sldNum" sz="quarter" idx="12"/>
          </p:nvPr>
        </p:nvSpPr>
        <p:spPr/>
        <p:txBody>
          <a:bodyPr/>
          <a:lstStyle/>
          <a:p>
            <a:fld id="{76DFAAEC-8ECB-45F8-B559-E08CE54406E2}" type="slidenum">
              <a:rPr lang="en-US" smtClean="0"/>
              <a:t>‹#›</a:t>
            </a:fld>
            <a:endParaRPr lang="en-US"/>
          </a:p>
        </p:txBody>
      </p:sp>
    </p:spTree>
    <p:extLst>
      <p:ext uri="{BB962C8B-B14F-4D97-AF65-F5344CB8AC3E}">
        <p14:creationId xmlns:p14="http://schemas.microsoft.com/office/powerpoint/2010/main" val="32153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EFC6-1FA7-49A0-982C-1A5879FCBB0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115E00-636D-4460-BB98-D72655E3567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E7A9A-A7C4-4B4B-BA29-DA9F5C5E5FA2}"/>
              </a:ext>
            </a:extLst>
          </p:cNvPr>
          <p:cNvSpPr>
            <a:spLocks noGrp="1"/>
          </p:cNvSpPr>
          <p:nvPr>
            <p:ph type="dt" sz="half" idx="10"/>
          </p:nvPr>
        </p:nvSpPr>
        <p:spPr/>
        <p:txBody>
          <a:bodyPr/>
          <a:lstStyle/>
          <a:p>
            <a:fld id="{7FA0681D-FC0B-41CB-9F6D-5F850537CA6E}" type="datetimeFigureOut">
              <a:rPr lang="en-US" smtClean="0"/>
              <a:t>5/19/2020</a:t>
            </a:fld>
            <a:endParaRPr lang="en-US"/>
          </a:p>
        </p:txBody>
      </p:sp>
      <p:sp>
        <p:nvSpPr>
          <p:cNvPr id="5" name="Footer Placeholder 4">
            <a:extLst>
              <a:ext uri="{FF2B5EF4-FFF2-40B4-BE49-F238E27FC236}">
                <a16:creationId xmlns:a16="http://schemas.microsoft.com/office/drawing/2014/main" id="{52BB5B80-DE2F-4905-AFC9-64322E2A5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02354-EE7E-48E3-957A-C4C1E9D16D4F}"/>
              </a:ext>
            </a:extLst>
          </p:cNvPr>
          <p:cNvSpPr>
            <a:spLocks noGrp="1"/>
          </p:cNvSpPr>
          <p:nvPr>
            <p:ph type="sldNum" sz="quarter" idx="12"/>
          </p:nvPr>
        </p:nvSpPr>
        <p:spPr/>
        <p:txBody>
          <a:bodyPr/>
          <a:lstStyle/>
          <a:p>
            <a:fld id="{E0A9E85C-0511-401C-89A3-978AFB4CCF60}" type="slidenum">
              <a:rPr lang="en-US" smtClean="0"/>
              <a:t>‹#›</a:t>
            </a:fld>
            <a:endParaRPr lang="en-US"/>
          </a:p>
        </p:txBody>
      </p:sp>
    </p:spTree>
    <p:extLst>
      <p:ext uri="{BB962C8B-B14F-4D97-AF65-F5344CB8AC3E}">
        <p14:creationId xmlns:p14="http://schemas.microsoft.com/office/powerpoint/2010/main" val="175822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211B-0173-4CE2-954D-2EAD3DF19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B5060-473D-4EE9-AFAB-82AAF6CF24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AF05E-697F-4D22-9E1E-CE8FB8D2C2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DB0134-E39B-4478-A0C9-7E79AA93B2FC}"/>
              </a:ext>
            </a:extLst>
          </p:cNvPr>
          <p:cNvSpPr>
            <a:spLocks noGrp="1"/>
          </p:cNvSpPr>
          <p:nvPr>
            <p:ph type="dt" sz="half" idx="10"/>
          </p:nvPr>
        </p:nvSpPr>
        <p:spPr/>
        <p:txBody>
          <a:bodyPr/>
          <a:lstStyle/>
          <a:p>
            <a:fld id="{E8398486-56C8-4817-8BB0-FD84C541E223}" type="datetimeFigureOut">
              <a:rPr lang="en-US" smtClean="0"/>
              <a:t>5/19/2020</a:t>
            </a:fld>
            <a:endParaRPr lang="en-US"/>
          </a:p>
        </p:txBody>
      </p:sp>
      <p:sp>
        <p:nvSpPr>
          <p:cNvPr id="6" name="Footer Placeholder 5">
            <a:extLst>
              <a:ext uri="{FF2B5EF4-FFF2-40B4-BE49-F238E27FC236}">
                <a16:creationId xmlns:a16="http://schemas.microsoft.com/office/drawing/2014/main" id="{3FD410F6-EAB3-4B3B-BDBF-77ECEA12D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447FC0-1D0E-4F0C-A275-F5C755699573}"/>
              </a:ext>
            </a:extLst>
          </p:cNvPr>
          <p:cNvSpPr>
            <a:spLocks noGrp="1"/>
          </p:cNvSpPr>
          <p:nvPr>
            <p:ph type="sldNum" sz="quarter" idx="12"/>
          </p:nvPr>
        </p:nvSpPr>
        <p:spPr/>
        <p:txBody>
          <a:bodyPr/>
          <a:lstStyle/>
          <a:p>
            <a:fld id="{76DFAAEC-8ECB-45F8-B559-E08CE54406E2}" type="slidenum">
              <a:rPr lang="en-US" smtClean="0"/>
              <a:t>‹#›</a:t>
            </a:fld>
            <a:endParaRPr lang="en-US"/>
          </a:p>
        </p:txBody>
      </p:sp>
    </p:spTree>
    <p:extLst>
      <p:ext uri="{BB962C8B-B14F-4D97-AF65-F5344CB8AC3E}">
        <p14:creationId xmlns:p14="http://schemas.microsoft.com/office/powerpoint/2010/main" val="317186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18DDB-5EEC-4D80-AC5E-A80511B02952}" type="datetimeFigureOut">
              <a:rPr lang="en-US" smtClean="0"/>
              <a:t>5/19/2020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EA33A-210B-42D8-B65D-167D5185B31A}" type="slidenum">
              <a:rPr lang="en-US" smtClean="0"/>
              <a:t>‹#›</a:t>
            </a:fld>
            <a:endParaRPr lang="en-US"/>
          </a:p>
        </p:txBody>
      </p:sp>
    </p:spTree>
    <p:extLst>
      <p:ext uri="{BB962C8B-B14F-4D97-AF65-F5344CB8AC3E}">
        <p14:creationId xmlns:p14="http://schemas.microsoft.com/office/powerpoint/2010/main" val="324493436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4" r:id="rId3"/>
    <p:sldLayoutId id="2147483657" r:id="rId4"/>
    <p:sldLayoutId id="2147483658" r:id="rId5"/>
    <p:sldLayoutId id="2147483659" r:id="rId6"/>
    <p:sldLayoutId id="21474836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SLTC/covid-19/controlprevention.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coronavirus/2019-ncov/prevent-getting-sick/how-covid-spreads.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osha.gov/SLTC/covid-19/controlprevention.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www.cdc.gov/coronavirus/2019-ncov/community/critical-workers/implementing-safety-practices.html" TargetMode="External"/><Relationship Id="rId13" Type="http://schemas.openxmlformats.org/officeDocument/2006/relationships/hyperlink" Target="https://www.aiha.org/public-resources/consumer-resources/coronavirus_outbreak_resources" TargetMode="External"/><Relationship Id="rId3" Type="http://schemas.openxmlformats.org/officeDocument/2006/relationships/hyperlink" Target="https://www.cdc.gov/coronavirus/2019-ncov/hcp/disposition-in-home-patients.html" TargetMode="External"/><Relationship Id="rId7" Type="http://schemas.openxmlformats.org/officeDocument/2006/relationships/hyperlink" Target="https://www.cdc.gov/publichealthgateway/healthdirectories/healthdepartments.html" TargetMode="External"/><Relationship Id="rId12" Type="http://schemas.openxmlformats.org/officeDocument/2006/relationships/hyperlink" Target="https://www.osha.gov/SLTC/covid-19/medicalinformation.html#return_to_work" TargetMode="External"/><Relationship Id="rId2" Type="http://schemas.openxmlformats.org/officeDocument/2006/relationships/hyperlink" Target="https://www.cdc.gov/coronavirus/2019-ncov/hcp/return-to-work.html" TargetMode="External"/><Relationship Id="rId1" Type="http://schemas.openxmlformats.org/officeDocument/2006/relationships/slideLayout" Target="../slideLayouts/slideLayout3.xml"/><Relationship Id="rId6" Type="http://schemas.openxmlformats.org/officeDocument/2006/relationships/hyperlink" Target="https://www.cdc.gov/coronavirus/2019-ncov/prevent-getting-sick/prevention.html" TargetMode="External"/><Relationship Id="rId11" Type="http://schemas.openxmlformats.org/officeDocument/2006/relationships/hyperlink" Target="https://www.osha.gov/SLTC/covid-19/background.html" TargetMode="External"/><Relationship Id="rId5" Type="http://schemas.openxmlformats.org/officeDocument/2006/relationships/hyperlink" Target="https://www.cdc.gov/coronavirus/2019-ncov/travelers/travel-in-the-us.html" TargetMode="External"/><Relationship Id="rId15" Type="http://schemas.openxmlformats.org/officeDocument/2006/relationships/hyperlink" Target="https://www.osha.gov/Publications/OSHA3990.pdf" TargetMode="External"/><Relationship Id="rId10" Type="http://schemas.openxmlformats.org/officeDocument/2006/relationships/hyperlink" Target="https://www.cdc.gov/coronavirus/2019-ncov/hcp/guidance-risk-assesment-hcp.html" TargetMode="External"/><Relationship Id="rId4" Type="http://schemas.openxmlformats.org/officeDocument/2006/relationships/hyperlink" Target="https://www.osha.gov/SLTC/covid-19/controlprevention.html#interim_guidance" TargetMode="External"/><Relationship Id="rId9" Type="http://schemas.openxmlformats.org/officeDocument/2006/relationships/hyperlink" Target="https://www.cdc.gov/coronavirus/2019-ncov/community/guidance-business-response.html" TargetMode="External"/><Relationship Id="rId14" Type="http://schemas.openxmlformats.org/officeDocument/2006/relationships/hyperlink" Target="https://www.osha.gov/Publications/OSHAFS-3747.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0BBCF303-F894-48FE-8556-6BC615346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F40C571-D1FE-4A1B-A3B2-32FFBA22B934}"/>
              </a:ext>
            </a:extLst>
          </p:cNvPr>
          <p:cNvSpPr/>
          <p:nvPr/>
        </p:nvSpPr>
        <p:spPr>
          <a:xfrm>
            <a:off x="718457" y="5747657"/>
            <a:ext cx="6291943"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7DFE12-8959-4480-8788-D69620AB63D1}"/>
              </a:ext>
            </a:extLst>
          </p:cNvPr>
          <p:cNvSpPr txBox="1"/>
          <p:nvPr/>
        </p:nvSpPr>
        <p:spPr>
          <a:xfrm>
            <a:off x="217713" y="5921829"/>
            <a:ext cx="8577943" cy="369332"/>
          </a:xfrm>
          <a:prstGeom prst="rect">
            <a:avLst/>
          </a:prstGeom>
          <a:noFill/>
        </p:spPr>
        <p:txBody>
          <a:bodyPr wrap="square" rtlCol="0">
            <a:spAutoFit/>
          </a:bodyPr>
          <a:lstStyle/>
          <a:p>
            <a:r>
              <a:rPr lang="en-US" dirty="0"/>
              <a:t>** Document must be customized with your company specific information before use**</a:t>
            </a:r>
          </a:p>
        </p:txBody>
      </p:sp>
    </p:spTree>
    <p:extLst>
      <p:ext uri="{BB962C8B-B14F-4D97-AF65-F5344CB8AC3E}">
        <p14:creationId xmlns:p14="http://schemas.microsoft.com/office/powerpoint/2010/main" val="92299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8ED2-18FB-40F8-B5B1-7B4F033258F4}"/>
              </a:ext>
            </a:extLst>
          </p:cNvPr>
          <p:cNvSpPr>
            <a:spLocks noGrp="1"/>
          </p:cNvSpPr>
          <p:nvPr>
            <p:ph type="title"/>
          </p:nvPr>
        </p:nvSpPr>
        <p:spPr/>
        <p:txBody>
          <a:bodyPr/>
          <a:lstStyle/>
          <a:p>
            <a:r>
              <a:rPr lang="en-US"/>
              <a:t>Who is Likely at Higher Risk?</a:t>
            </a:r>
          </a:p>
        </p:txBody>
      </p:sp>
      <p:sp>
        <p:nvSpPr>
          <p:cNvPr id="3" name="Content Placeholder 2">
            <a:extLst>
              <a:ext uri="{FF2B5EF4-FFF2-40B4-BE49-F238E27FC236}">
                <a16:creationId xmlns:a16="http://schemas.microsoft.com/office/drawing/2014/main" id="{4128F553-BFF7-4D16-8FE9-E776A0A61D64}"/>
              </a:ext>
            </a:extLst>
          </p:cNvPr>
          <p:cNvSpPr>
            <a:spLocks noGrp="1"/>
          </p:cNvSpPr>
          <p:nvPr>
            <p:ph sz="quarter" idx="13"/>
          </p:nvPr>
        </p:nvSpPr>
        <p:spPr/>
        <p:txBody>
          <a:bodyPr>
            <a:normAutofit/>
          </a:bodyPr>
          <a:lstStyle/>
          <a:p>
            <a:r>
              <a:rPr lang="en-US" dirty="0"/>
              <a:t>Older adults – people 65 years and older</a:t>
            </a:r>
          </a:p>
          <a:p>
            <a:r>
              <a:rPr lang="en-US" dirty="0"/>
              <a:t>People who live in nursing homes or long-term care facilities</a:t>
            </a:r>
          </a:p>
          <a:p>
            <a:r>
              <a:rPr lang="en-US" dirty="0"/>
              <a:t>Those with underlying medical conditions:</a:t>
            </a:r>
          </a:p>
          <a:p>
            <a:pPr lvl="1"/>
            <a:r>
              <a:rPr lang="en-US" dirty="0"/>
              <a:t>Chronic lung disease, or moderate to severe asthma</a:t>
            </a:r>
          </a:p>
          <a:p>
            <a:pPr lvl="1"/>
            <a:r>
              <a:rPr lang="en-US" dirty="0"/>
              <a:t>Serious heart conditions</a:t>
            </a:r>
          </a:p>
          <a:p>
            <a:pPr lvl="1"/>
            <a:r>
              <a:rPr lang="en-US" dirty="0"/>
              <a:t>Compromised immune systems from cancer treatments, smoking, etc.</a:t>
            </a:r>
          </a:p>
          <a:p>
            <a:pPr lvl="1"/>
            <a:r>
              <a:rPr lang="en-US" dirty="0"/>
              <a:t>Sever obesity</a:t>
            </a:r>
          </a:p>
          <a:p>
            <a:pPr lvl="1"/>
            <a:r>
              <a:rPr lang="en-US" dirty="0"/>
              <a:t>Diabetes</a:t>
            </a:r>
          </a:p>
          <a:p>
            <a:pPr lvl="1"/>
            <a:r>
              <a:rPr lang="en-US" dirty="0"/>
              <a:t>Chronic kidney disease undergoing dialysis</a:t>
            </a:r>
          </a:p>
          <a:p>
            <a:pPr lvl="1"/>
            <a:r>
              <a:rPr lang="en-US" dirty="0"/>
              <a:t>Liver disease</a:t>
            </a:r>
          </a:p>
        </p:txBody>
      </p:sp>
    </p:spTree>
    <p:extLst>
      <p:ext uri="{BB962C8B-B14F-4D97-AF65-F5344CB8AC3E}">
        <p14:creationId xmlns:p14="http://schemas.microsoft.com/office/powerpoint/2010/main" val="419405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34312AB-5A1E-4B39-9997-11B199AC5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016" y="4464285"/>
            <a:ext cx="1858478" cy="1683150"/>
          </a:xfrm>
          <a:prstGeom prst="rect">
            <a:avLst/>
          </a:prstGeom>
        </p:spPr>
      </p:pic>
      <p:sp>
        <p:nvSpPr>
          <p:cNvPr id="5" name="TextBox 4">
            <a:extLst>
              <a:ext uri="{FF2B5EF4-FFF2-40B4-BE49-F238E27FC236}">
                <a16:creationId xmlns:a16="http://schemas.microsoft.com/office/drawing/2014/main" id="{497223D6-D14A-416E-96B5-BA68E5D5690B}"/>
              </a:ext>
            </a:extLst>
          </p:cNvPr>
          <p:cNvSpPr txBox="1"/>
          <p:nvPr/>
        </p:nvSpPr>
        <p:spPr>
          <a:xfrm>
            <a:off x="9355691" y="2791671"/>
            <a:ext cx="2358059"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6000" b="1"/>
              <a:t>WORK</a:t>
            </a:r>
          </a:p>
        </p:txBody>
      </p:sp>
      <p:sp>
        <p:nvSpPr>
          <p:cNvPr id="6" name="&quot;Not Allowed&quot; Symbol 5">
            <a:extLst>
              <a:ext uri="{FF2B5EF4-FFF2-40B4-BE49-F238E27FC236}">
                <a16:creationId xmlns:a16="http://schemas.microsoft.com/office/drawing/2014/main" id="{022E2EBD-1210-4E35-A2CA-8551B16C973E}"/>
              </a:ext>
            </a:extLst>
          </p:cNvPr>
          <p:cNvSpPr/>
          <p:nvPr/>
        </p:nvSpPr>
        <p:spPr>
          <a:xfrm>
            <a:off x="9232696" y="2101573"/>
            <a:ext cx="2490994" cy="2465941"/>
          </a:xfrm>
          <a:prstGeom prst="noSmoking">
            <a:avLst>
              <a:gd name="adj" fmla="val 7249"/>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FA24E49-E63B-4378-89AE-E0038A777F94}"/>
              </a:ext>
            </a:extLst>
          </p:cNvPr>
          <p:cNvSpPr txBox="1"/>
          <p:nvPr/>
        </p:nvSpPr>
        <p:spPr>
          <a:xfrm>
            <a:off x="9488219" y="5132559"/>
            <a:ext cx="2638423"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000" b="1"/>
              <a:t>STAY HOME</a:t>
            </a:r>
          </a:p>
        </p:txBody>
      </p:sp>
      <p:sp>
        <p:nvSpPr>
          <p:cNvPr id="2" name="Title 1">
            <a:extLst>
              <a:ext uri="{FF2B5EF4-FFF2-40B4-BE49-F238E27FC236}">
                <a16:creationId xmlns:a16="http://schemas.microsoft.com/office/drawing/2014/main" id="{950A493E-7BBB-4F2A-B9A1-4D4DC1D8DB03}"/>
              </a:ext>
            </a:extLst>
          </p:cNvPr>
          <p:cNvSpPr>
            <a:spLocks noGrp="1"/>
          </p:cNvSpPr>
          <p:nvPr>
            <p:ph type="title"/>
          </p:nvPr>
        </p:nvSpPr>
        <p:spPr/>
        <p:txBody>
          <a:bodyPr>
            <a:normAutofit/>
          </a:bodyPr>
          <a:lstStyle/>
          <a:p>
            <a:r>
              <a:rPr lang="en-US"/>
              <a:t>When Should You Isolate / Stay Home?</a:t>
            </a:r>
          </a:p>
        </p:txBody>
      </p:sp>
      <p:sp>
        <p:nvSpPr>
          <p:cNvPr id="3" name="Text Placeholder 2">
            <a:extLst>
              <a:ext uri="{FF2B5EF4-FFF2-40B4-BE49-F238E27FC236}">
                <a16:creationId xmlns:a16="http://schemas.microsoft.com/office/drawing/2014/main" id="{CB872A71-AE52-4E15-8667-CCE066B30416}"/>
              </a:ext>
            </a:extLst>
          </p:cNvPr>
          <p:cNvSpPr>
            <a:spLocks noGrp="1"/>
          </p:cNvSpPr>
          <p:nvPr>
            <p:ph sz="quarter" idx="13"/>
          </p:nvPr>
        </p:nvSpPr>
        <p:spPr>
          <a:xfrm>
            <a:off x="419099" y="1998265"/>
            <a:ext cx="8328679" cy="4581751"/>
          </a:xfrm>
        </p:spPr>
        <p:txBody>
          <a:bodyPr vert="horz" lIns="91440" tIns="45720" rIns="91440" bIns="45720" rtlCol="0" anchor="t">
            <a:normAutofit/>
          </a:bodyPr>
          <a:lstStyle/>
          <a:p>
            <a:pPr lvl="0">
              <a:spcAft>
                <a:spcPts val="600"/>
              </a:spcAft>
            </a:pPr>
            <a:r>
              <a:rPr lang="en-US" sz="3200"/>
              <a:t>Employees will not be allowed to work and must be quarantined for 14 days if they have:</a:t>
            </a:r>
            <a:endParaRPr lang="en-US"/>
          </a:p>
          <a:p>
            <a:pPr lvl="1">
              <a:spcBef>
                <a:spcPts val="1000"/>
              </a:spcBef>
              <a:spcAft>
                <a:spcPts val="600"/>
              </a:spcAft>
            </a:pPr>
            <a:r>
              <a:rPr lang="en-US" sz="2800"/>
              <a:t>Reported testing positive for COVID-19</a:t>
            </a:r>
            <a:endParaRPr lang="en-US" sz="2800">
              <a:cs typeface="Calibri"/>
            </a:endParaRPr>
          </a:p>
          <a:p>
            <a:pPr lvl="1">
              <a:spcBef>
                <a:spcPts val="1000"/>
              </a:spcBef>
              <a:spcAft>
                <a:spcPts val="600"/>
              </a:spcAft>
            </a:pPr>
            <a:r>
              <a:rPr lang="en-US" sz="2800"/>
              <a:t>Reported contact with a person who tested positive</a:t>
            </a:r>
            <a:endParaRPr lang="en-US" sz="2800">
              <a:cs typeface="Calibri"/>
            </a:endParaRPr>
          </a:p>
          <a:p>
            <a:pPr lvl="1">
              <a:spcBef>
                <a:spcPts val="1000"/>
              </a:spcBef>
              <a:spcAft>
                <a:spcPts val="600"/>
              </a:spcAft>
            </a:pPr>
            <a:r>
              <a:rPr lang="en-US" sz="2800"/>
              <a:t>Reported symptoms without testing positive</a:t>
            </a:r>
            <a:endParaRPr lang="en-US" sz="2800">
              <a:cs typeface="Calibri"/>
            </a:endParaRPr>
          </a:p>
        </p:txBody>
      </p:sp>
    </p:spTree>
    <p:extLst>
      <p:ext uri="{BB962C8B-B14F-4D97-AF65-F5344CB8AC3E}">
        <p14:creationId xmlns:p14="http://schemas.microsoft.com/office/powerpoint/2010/main" val="203313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96DC-B32F-44B3-B634-67F076579537}"/>
              </a:ext>
            </a:extLst>
          </p:cNvPr>
          <p:cNvSpPr>
            <a:spLocks noGrp="1"/>
          </p:cNvSpPr>
          <p:nvPr>
            <p:ph type="title"/>
          </p:nvPr>
        </p:nvSpPr>
        <p:spPr/>
        <p:txBody>
          <a:bodyPr/>
          <a:lstStyle/>
          <a:p>
            <a:r>
              <a:rPr lang="en-US"/>
              <a:t>Reporting Symptoms:</a:t>
            </a:r>
          </a:p>
        </p:txBody>
      </p:sp>
      <p:sp>
        <p:nvSpPr>
          <p:cNvPr id="3" name="Text Placeholder 2">
            <a:extLst>
              <a:ext uri="{FF2B5EF4-FFF2-40B4-BE49-F238E27FC236}">
                <a16:creationId xmlns:a16="http://schemas.microsoft.com/office/drawing/2014/main" id="{4C7AF96D-6A11-40EF-9342-978EA1B2D87E}"/>
              </a:ext>
            </a:extLst>
          </p:cNvPr>
          <p:cNvSpPr>
            <a:spLocks noGrp="1"/>
          </p:cNvSpPr>
          <p:nvPr>
            <p:ph sz="quarter" idx="13"/>
          </p:nvPr>
        </p:nvSpPr>
        <p:spPr/>
        <p:txBody>
          <a:bodyPr>
            <a:normAutofit/>
          </a:bodyPr>
          <a:lstStyle/>
          <a:p>
            <a:r>
              <a:rPr lang="en-US" dirty="0"/>
              <a:t>Employees shall not come to, or be allowed to remain at, work or the job site if sick or symptomatic (with fever, cough, and/or shortness of breath)</a:t>
            </a:r>
          </a:p>
          <a:p>
            <a:endParaRPr lang="en-US" dirty="0"/>
          </a:p>
          <a:p>
            <a:r>
              <a:rPr lang="en-US" dirty="0"/>
              <a:t>No symptomatic or COVID-19 positive workers are allowed on site</a:t>
            </a:r>
          </a:p>
          <a:p>
            <a:endParaRPr lang="en-US" dirty="0"/>
          </a:p>
          <a:p>
            <a:pPr lvl="0"/>
            <a:r>
              <a:rPr lang="en-US" dirty="0"/>
              <a:t>Worker(s) who have contact with a worker or any other person who is diagnosed with COVID-19 are required to self quarantine for 14 days</a:t>
            </a:r>
          </a:p>
        </p:txBody>
      </p:sp>
    </p:spTree>
    <p:extLst>
      <p:ext uri="{BB962C8B-B14F-4D97-AF65-F5344CB8AC3E}">
        <p14:creationId xmlns:p14="http://schemas.microsoft.com/office/powerpoint/2010/main" val="415532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96DC-B32F-44B3-B634-67F076579537}"/>
              </a:ext>
            </a:extLst>
          </p:cNvPr>
          <p:cNvSpPr>
            <a:spLocks noGrp="1"/>
          </p:cNvSpPr>
          <p:nvPr>
            <p:ph type="title"/>
          </p:nvPr>
        </p:nvSpPr>
        <p:spPr/>
        <p:txBody>
          <a:bodyPr/>
          <a:lstStyle/>
          <a:p>
            <a:r>
              <a:rPr lang="en-US"/>
              <a:t>Reporting Symptoms:</a:t>
            </a:r>
          </a:p>
        </p:txBody>
      </p:sp>
      <p:sp>
        <p:nvSpPr>
          <p:cNvPr id="3" name="Text Placeholder 2">
            <a:extLst>
              <a:ext uri="{FF2B5EF4-FFF2-40B4-BE49-F238E27FC236}">
                <a16:creationId xmlns:a16="http://schemas.microsoft.com/office/drawing/2014/main" id="{4C7AF96D-6A11-40EF-9342-978EA1B2D87E}"/>
              </a:ext>
            </a:extLst>
          </p:cNvPr>
          <p:cNvSpPr>
            <a:spLocks noGrp="1"/>
          </p:cNvSpPr>
          <p:nvPr>
            <p:ph sz="quarter" idx="13"/>
          </p:nvPr>
        </p:nvSpPr>
        <p:spPr/>
        <p:txBody>
          <a:bodyPr>
            <a:normAutofit/>
          </a:bodyPr>
          <a:lstStyle/>
          <a:p>
            <a:pPr lvl="0"/>
            <a:r>
              <a:rPr lang="en-US" dirty="0"/>
              <a:t>Employees must report the following to &lt;COMPANY DESIGNATED REP NAME AND CONTACT INFO&gt; :</a:t>
            </a:r>
          </a:p>
          <a:p>
            <a:pPr lvl="2"/>
            <a:r>
              <a:rPr lang="en-US" dirty="0"/>
              <a:t>Testing positive for COVID-19</a:t>
            </a:r>
          </a:p>
          <a:p>
            <a:pPr lvl="2"/>
            <a:r>
              <a:rPr lang="en-US" dirty="0"/>
              <a:t>Coming in contact with a person who tested positive for COVID-19</a:t>
            </a:r>
          </a:p>
          <a:p>
            <a:pPr lvl="2"/>
            <a:r>
              <a:rPr lang="en-US" dirty="0"/>
              <a:t>Feeling symptoms without testing positive for COVID-19</a:t>
            </a:r>
          </a:p>
          <a:p>
            <a:pPr lvl="0"/>
            <a:endParaRPr lang="en-US" dirty="0"/>
          </a:p>
          <a:p>
            <a:pPr lvl="0"/>
            <a:r>
              <a:rPr lang="en-US" dirty="0"/>
              <a:t>&lt;Insert policy for returning to work after reporting symptoms of contact with someone with COVID 19&gt;</a:t>
            </a:r>
          </a:p>
        </p:txBody>
      </p:sp>
    </p:spTree>
    <p:extLst>
      <p:ext uri="{BB962C8B-B14F-4D97-AF65-F5344CB8AC3E}">
        <p14:creationId xmlns:p14="http://schemas.microsoft.com/office/powerpoint/2010/main" val="281760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5DF2-DAF5-4315-9C8F-6FA987AE859E}"/>
              </a:ext>
            </a:extLst>
          </p:cNvPr>
          <p:cNvSpPr>
            <a:spLocks noGrp="1"/>
          </p:cNvSpPr>
          <p:nvPr>
            <p:ph type="title"/>
          </p:nvPr>
        </p:nvSpPr>
        <p:spPr/>
        <p:txBody>
          <a:bodyPr/>
          <a:lstStyle/>
          <a:p>
            <a:r>
              <a:rPr lang="en-US"/>
              <a:t>Employee benefits</a:t>
            </a:r>
          </a:p>
        </p:txBody>
      </p:sp>
      <p:sp>
        <p:nvSpPr>
          <p:cNvPr id="3" name="Text Placeholder 2">
            <a:extLst>
              <a:ext uri="{FF2B5EF4-FFF2-40B4-BE49-F238E27FC236}">
                <a16:creationId xmlns:a16="http://schemas.microsoft.com/office/drawing/2014/main" id="{E9B420E3-A3F3-4A3B-B3C6-7EE7519F6BF5}"/>
              </a:ext>
            </a:extLst>
          </p:cNvPr>
          <p:cNvSpPr>
            <a:spLocks noGrp="1"/>
          </p:cNvSpPr>
          <p:nvPr>
            <p:ph sz="quarter" idx="13"/>
          </p:nvPr>
        </p:nvSpPr>
        <p:spPr/>
        <p:txBody>
          <a:bodyPr>
            <a:normAutofit/>
          </a:bodyPr>
          <a:lstStyle/>
          <a:p>
            <a:pPr lvl="0"/>
            <a:r>
              <a:rPr lang="en-US" dirty="0"/>
              <a:t>Sick leave policies are flexible and consistent with public health guidance</a:t>
            </a:r>
          </a:p>
          <a:p>
            <a:pPr lvl="1"/>
            <a:r>
              <a:rPr lang="en-US" dirty="0"/>
              <a:t>&lt;COMPANY&gt; sick leave policy is:</a:t>
            </a:r>
          </a:p>
          <a:p>
            <a:pPr lvl="1"/>
            <a:endParaRPr lang="en-US" dirty="0"/>
          </a:p>
          <a:p>
            <a:pPr lvl="0"/>
            <a:r>
              <a:rPr lang="en-US" dirty="0"/>
              <a:t>Employees who are sick with acute respiratory illness, will NOT have to get healthcare provider’s note to validate their illness or to return to work.</a:t>
            </a:r>
          </a:p>
          <a:p>
            <a:pPr lvl="1"/>
            <a:r>
              <a:rPr lang="en-US" dirty="0"/>
              <a:t>Our policy for return to work is:</a:t>
            </a:r>
          </a:p>
          <a:p>
            <a:pPr lvl="1"/>
            <a:endParaRPr lang="en-US" dirty="0"/>
          </a:p>
          <a:p>
            <a:pPr lvl="1"/>
            <a:endParaRPr lang="en-US" dirty="0"/>
          </a:p>
          <a:p>
            <a:pPr lvl="0"/>
            <a:r>
              <a:rPr lang="en-US" dirty="0"/>
              <a:t>If you need time to care for a sick family member our policy is:</a:t>
            </a:r>
          </a:p>
        </p:txBody>
      </p:sp>
    </p:spTree>
    <p:extLst>
      <p:ext uri="{BB962C8B-B14F-4D97-AF65-F5344CB8AC3E}">
        <p14:creationId xmlns:p14="http://schemas.microsoft.com/office/powerpoint/2010/main" val="348796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5DF2-DAF5-4315-9C8F-6FA987AE859E}"/>
              </a:ext>
            </a:extLst>
          </p:cNvPr>
          <p:cNvSpPr>
            <a:spLocks noGrp="1"/>
          </p:cNvSpPr>
          <p:nvPr>
            <p:ph type="title"/>
          </p:nvPr>
        </p:nvSpPr>
        <p:spPr/>
        <p:txBody>
          <a:bodyPr/>
          <a:lstStyle/>
          <a:p>
            <a:r>
              <a:rPr lang="en-US"/>
              <a:t>Employee benefits</a:t>
            </a:r>
          </a:p>
        </p:txBody>
      </p:sp>
      <p:sp>
        <p:nvSpPr>
          <p:cNvPr id="3" name="Text Placeholder 2">
            <a:extLst>
              <a:ext uri="{FF2B5EF4-FFF2-40B4-BE49-F238E27FC236}">
                <a16:creationId xmlns:a16="http://schemas.microsoft.com/office/drawing/2014/main" id="{E9B420E3-A3F3-4A3B-B3C6-7EE7519F6BF5}"/>
              </a:ext>
            </a:extLst>
          </p:cNvPr>
          <p:cNvSpPr>
            <a:spLocks noGrp="1"/>
          </p:cNvSpPr>
          <p:nvPr>
            <p:ph sz="quarter" idx="13"/>
          </p:nvPr>
        </p:nvSpPr>
        <p:spPr/>
        <p:txBody>
          <a:bodyPr/>
          <a:lstStyle/>
          <a:p>
            <a:r>
              <a:rPr lang="en-US" dirty="0"/>
              <a:t>Insert Health Care Benefits regarding COVID-19:</a:t>
            </a:r>
          </a:p>
          <a:p>
            <a:endParaRPr lang="en-US" dirty="0"/>
          </a:p>
          <a:p>
            <a:r>
              <a:rPr lang="en-US" dirty="0"/>
              <a:t>Insert Work Related Injury Reporting Policy regarding COVID-19:</a:t>
            </a:r>
          </a:p>
          <a:p>
            <a:endParaRPr lang="en-US" dirty="0"/>
          </a:p>
          <a:p>
            <a:r>
              <a:rPr lang="en-US" dirty="0"/>
              <a:t>Insert Unemployment regarding COVID-19:</a:t>
            </a:r>
          </a:p>
          <a:p>
            <a:endParaRPr lang="en-US" dirty="0"/>
          </a:p>
          <a:p>
            <a:r>
              <a:rPr lang="en-US" dirty="0"/>
              <a:t>Contact &lt;COMPANY HR&gt; for additional information regarding employee benefits related to pandemics.</a:t>
            </a:r>
          </a:p>
        </p:txBody>
      </p:sp>
    </p:spTree>
    <p:extLst>
      <p:ext uri="{BB962C8B-B14F-4D97-AF65-F5344CB8AC3E}">
        <p14:creationId xmlns:p14="http://schemas.microsoft.com/office/powerpoint/2010/main" val="287365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A821-F443-496A-A52D-740654856E89}"/>
              </a:ext>
            </a:extLst>
          </p:cNvPr>
          <p:cNvSpPr>
            <a:spLocks noGrp="1"/>
          </p:cNvSpPr>
          <p:nvPr>
            <p:ph type="title"/>
          </p:nvPr>
        </p:nvSpPr>
        <p:spPr/>
        <p:txBody>
          <a:bodyPr/>
          <a:lstStyle/>
          <a:p>
            <a:r>
              <a:rPr lang="en-US" dirty="0"/>
              <a:t>Employee Messaging</a:t>
            </a:r>
          </a:p>
        </p:txBody>
      </p:sp>
      <p:pic>
        <p:nvPicPr>
          <p:cNvPr id="4" name="Content Placeholder 3">
            <a:extLst>
              <a:ext uri="{FF2B5EF4-FFF2-40B4-BE49-F238E27FC236}">
                <a16:creationId xmlns:a16="http://schemas.microsoft.com/office/drawing/2014/main" id="{4D8BE23B-FF86-4100-AED0-A5418BFB08D9}"/>
              </a:ext>
            </a:extLst>
          </p:cNvPr>
          <p:cNvPicPr>
            <a:picLocks noGrp="1" noChangeAspect="1"/>
          </p:cNvPicPr>
          <p:nvPr>
            <p:ph sz="quarter" idx="13"/>
          </p:nvPr>
        </p:nvPicPr>
        <p:blipFill>
          <a:blip r:embed="rId3"/>
          <a:stretch>
            <a:fillRect/>
          </a:stretch>
        </p:blipFill>
        <p:spPr>
          <a:xfrm>
            <a:off x="6628453" y="1818053"/>
            <a:ext cx="5125278" cy="4895082"/>
          </a:xfrm>
          <a:prstGeom prst="rect">
            <a:avLst/>
          </a:prstGeom>
        </p:spPr>
      </p:pic>
      <p:sp>
        <p:nvSpPr>
          <p:cNvPr id="5" name="Text Placeholder 2">
            <a:extLst>
              <a:ext uri="{FF2B5EF4-FFF2-40B4-BE49-F238E27FC236}">
                <a16:creationId xmlns:a16="http://schemas.microsoft.com/office/drawing/2014/main" id="{4257FDC5-0940-4549-9806-F953A4684010}"/>
              </a:ext>
            </a:extLst>
          </p:cNvPr>
          <p:cNvSpPr txBox="1">
            <a:spLocks/>
          </p:cNvSpPr>
          <p:nvPr/>
        </p:nvSpPr>
        <p:spPr>
          <a:xfrm>
            <a:off x="419100" y="1998265"/>
            <a:ext cx="5894614" cy="4581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dirty="0"/>
              <a:t>Employees must have a clear message about their risk at work</a:t>
            </a:r>
          </a:p>
          <a:p>
            <a:pPr>
              <a:lnSpc>
                <a:spcPct val="100000"/>
              </a:lnSpc>
              <a:spcBef>
                <a:spcPts val="0"/>
              </a:spcBef>
              <a:defRPr/>
            </a:pPr>
            <a:endParaRPr lang="en-US" dirty="0"/>
          </a:p>
          <a:p>
            <a:pPr>
              <a:lnSpc>
                <a:spcPct val="100000"/>
              </a:lnSpc>
              <a:spcBef>
                <a:spcPts val="0"/>
              </a:spcBef>
              <a:defRPr/>
            </a:pPr>
            <a:r>
              <a:rPr lang="en-US" dirty="0"/>
              <a:t>The community risk level informs your company’s initial and ongoing response</a:t>
            </a:r>
          </a:p>
          <a:p>
            <a:pPr>
              <a:lnSpc>
                <a:spcPct val="100000"/>
              </a:lnSpc>
              <a:spcBef>
                <a:spcPts val="0"/>
              </a:spcBef>
              <a:defRPr/>
            </a:pPr>
            <a:endParaRPr lang="en-US" dirty="0"/>
          </a:p>
          <a:p>
            <a:pPr>
              <a:lnSpc>
                <a:spcPct val="100000"/>
              </a:lnSpc>
              <a:spcBef>
                <a:spcPts val="0"/>
              </a:spcBef>
              <a:defRPr/>
            </a:pPr>
            <a:endParaRPr lang="en-US" dirty="0"/>
          </a:p>
          <a:p>
            <a:pPr marL="0" indent="0">
              <a:lnSpc>
                <a:spcPct val="100000"/>
              </a:lnSpc>
              <a:spcBef>
                <a:spcPts val="0"/>
              </a:spcBef>
              <a:buFont typeface="Arial" panose="020B0604020202020204" pitchFamily="34" charset="0"/>
              <a:buNone/>
              <a:defRPr/>
            </a:pPr>
            <a:endParaRPr lang="en-US" dirty="0"/>
          </a:p>
        </p:txBody>
      </p:sp>
    </p:spTree>
    <p:extLst>
      <p:ext uri="{BB962C8B-B14F-4D97-AF65-F5344CB8AC3E}">
        <p14:creationId xmlns:p14="http://schemas.microsoft.com/office/powerpoint/2010/main" val="10436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67F5-E024-48EE-838C-CE435CEF4428}"/>
              </a:ext>
            </a:extLst>
          </p:cNvPr>
          <p:cNvSpPr>
            <a:spLocks noGrp="1"/>
          </p:cNvSpPr>
          <p:nvPr>
            <p:ph type="title"/>
          </p:nvPr>
        </p:nvSpPr>
        <p:spPr/>
        <p:txBody>
          <a:bodyPr/>
          <a:lstStyle/>
          <a:p>
            <a:r>
              <a:rPr lang="en-US" dirty="0"/>
              <a:t>Exposure Risk Level</a:t>
            </a:r>
          </a:p>
        </p:txBody>
      </p:sp>
      <p:sp>
        <p:nvSpPr>
          <p:cNvPr id="3" name="Text Placeholder 2">
            <a:extLst>
              <a:ext uri="{FF2B5EF4-FFF2-40B4-BE49-F238E27FC236}">
                <a16:creationId xmlns:a16="http://schemas.microsoft.com/office/drawing/2014/main" id="{C8B05533-5B5E-4C5B-A808-CEA623294DC1}"/>
              </a:ext>
            </a:extLst>
          </p:cNvPr>
          <p:cNvSpPr>
            <a:spLocks noGrp="1"/>
          </p:cNvSpPr>
          <p:nvPr>
            <p:ph sz="quarter" idx="13"/>
          </p:nvPr>
        </p:nvSpPr>
        <p:spPr/>
        <p:txBody>
          <a:bodyPr>
            <a:normAutofit lnSpcReduction="10000"/>
          </a:bodyPr>
          <a:lstStyle/>
          <a:p>
            <a:pPr lvl="0"/>
            <a:r>
              <a:rPr lang="en-US" dirty="0"/>
              <a:t>Occupational Risk Pyramid for COVID-19</a:t>
            </a:r>
          </a:p>
          <a:p>
            <a:pPr lvl="1"/>
            <a:r>
              <a:rPr lang="en-US" dirty="0"/>
              <a:t>OSHA Level categories</a:t>
            </a:r>
          </a:p>
          <a:p>
            <a:pPr lvl="2"/>
            <a:r>
              <a:rPr lang="en-US" b="1" dirty="0">
                <a:solidFill>
                  <a:srgbClr val="C00000"/>
                </a:solidFill>
              </a:rPr>
              <a:t>Very High </a:t>
            </a:r>
            <a:r>
              <a:rPr lang="en-US" dirty="0"/>
              <a:t>- high potential for exposure to known or suspected sources of COVID-19 during specific medical, postmortem, or laboratory procedures.</a:t>
            </a:r>
          </a:p>
          <a:p>
            <a:pPr lvl="2"/>
            <a:endParaRPr lang="en-US" dirty="0"/>
          </a:p>
          <a:p>
            <a:pPr lvl="2"/>
            <a:r>
              <a:rPr lang="en-US" b="1" dirty="0">
                <a:solidFill>
                  <a:srgbClr val="ED7D31"/>
                </a:solidFill>
              </a:rPr>
              <a:t>High</a:t>
            </a:r>
            <a:r>
              <a:rPr lang="en-US" dirty="0"/>
              <a:t> - high potential for exposure to known or suspected sources of COVID-19, such as Healthcare delivery and support staff, medical transport worker (when moving known or expected COVID-19 patients)</a:t>
            </a:r>
          </a:p>
          <a:p>
            <a:pPr lvl="2"/>
            <a:endParaRPr lang="en-US" dirty="0"/>
          </a:p>
          <a:p>
            <a:pPr lvl="2"/>
            <a:r>
              <a:rPr lang="en-US" dirty="0">
                <a:solidFill>
                  <a:srgbClr val="FFFF00"/>
                </a:solidFill>
                <a:effectLst>
                  <a:outerShdw blurRad="38100" dist="38100" dir="2700000" algn="tl">
                    <a:srgbClr val="000000">
                      <a:alpha val="43137"/>
                    </a:srgbClr>
                  </a:outerShdw>
                </a:effectLst>
              </a:rPr>
              <a:t>Medium</a:t>
            </a:r>
            <a:r>
              <a:rPr lang="en-US" dirty="0"/>
              <a:t> - require frequent and/or close contact with (i.e., within 6 feet of) people who may be infected with SARS-CoV-2, but who are not known or suspected COVID-19 patients. </a:t>
            </a:r>
          </a:p>
          <a:p>
            <a:pPr lvl="2"/>
            <a:endParaRPr lang="en-US" dirty="0"/>
          </a:p>
          <a:p>
            <a:pPr lvl="2"/>
            <a:r>
              <a:rPr lang="en-US" b="1" dirty="0">
                <a:solidFill>
                  <a:schemeClr val="accent3">
                    <a:lumMod val="75000"/>
                  </a:schemeClr>
                </a:solidFill>
              </a:rPr>
              <a:t>Low</a:t>
            </a:r>
            <a:r>
              <a:rPr lang="en-US" dirty="0"/>
              <a:t> - do not require contact with people known to be, or suspected of being, infected with SARS-CoV-2 nor frequent close contact with (i.e., within 6 feet of) the general public. </a:t>
            </a:r>
          </a:p>
        </p:txBody>
      </p:sp>
      <p:pic>
        <p:nvPicPr>
          <p:cNvPr id="4" name="Picture 3">
            <a:extLst>
              <a:ext uri="{FF2B5EF4-FFF2-40B4-BE49-F238E27FC236}">
                <a16:creationId xmlns:a16="http://schemas.microsoft.com/office/drawing/2014/main" id="{B0FF39FF-2B92-4653-B4AF-677339B257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1406" y="1101688"/>
            <a:ext cx="1683867" cy="11780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44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1BDE-60BB-48D3-A362-EC0ADBA97A56}"/>
              </a:ext>
            </a:extLst>
          </p:cNvPr>
          <p:cNvSpPr>
            <a:spLocks noGrp="1"/>
          </p:cNvSpPr>
          <p:nvPr>
            <p:ph type="title"/>
          </p:nvPr>
        </p:nvSpPr>
        <p:spPr/>
        <p:txBody>
          <a:bodyPr/>
          <a:lstStyle/>
          <a:p>
            <a:r>
              <a:rPr lang="en-US" dirty="0"/>
              <a:t>Work Exposure Risk Level</a:t>
            </a:r>
          </a:p>
        </p:txBody>
      </p:sp>
      <p:sp>
        <p:nvSpPr>
          <p:cNvPr id="3" name="Text Placeholder 2">
            <a:extLst>
              <a:ext uri="{FF2B5EF4-FFF2-40B4-BE49-F238E27FC236}">
                <a16:creationId xmlns:a16="http://schemas.microsoft.com/office/drawing/2014/main" id="{5E49E88E-7CAB-4B2D-BC7F-6D240F64928C}"/>
              </a:ext>
            </a:extLst>
          </p:cNvPr>
          <p:cNvSpPr>
            <a:spLocks noGrp="1"/>
          </p:cNvSpPr>
          <p:nvPr>
            <p:ph sz="quarter" idx="13"/>
          </p:nvPr>
        </p:nvSpPr>
        <p:spPr>
          <a:xfrm>
            <a:off x="419100" y="1998265"/>
            <a:ext cx="11443386" cy="550625"/>
          </a:xfrm>
        </p:spPr>
        <p:txBody>
          <a:bodyPr/>
          <a:lstStyle/>
          <a:p>
            <a:r>
              <a:rPr lang="en-US" dirty="0"/>
              <a:t>&lt;COMPANY’S&gt; Jobs and Corresponding Exposure Risk Levels are:</a:t>
            </a:r>
          </a:p>
        </p:txBody>
      </p:sp>
      <p:graphicFrame>
        <p:nvGraphicFramePr>
          <p:cNvPr id="4" name="Table 4">
            <a:extLst>
              <a:ext uri="{FF2B5EF4-FFF2-40B4-BE49-F238E27FC236}">
                <a16:creationId xmlns:a16="http://schemas.microsoft.com/office/drawing/2014/main" id="{F03FE562-E770-4D87-B98B-4E807F99EBFD}"/>
              </a:ext>
            </a:extLst>
          </p:cNvPr>
          <p:cNvGraphicFramePr>
            <a:graphicFrameLocks noGrp="1"/>
          </p:cNvGraphicFramePr>
          <p:nvPr>
            <p:extLst>
              <p:ext uri="{D42A27DB-BD31-4B8C-83A1-F6EECF244321}">
                <p14:modId xmlns:p14="http://schemas.microsoft.com/office/powerpoint/2010/main" val="4191521181"/>
              </p:ext>
            </p:extLst>
          </p:nvPr>
        </p:nvGraphicFramePr>
        <p:xfrm>
          <a:off x="419100" y="2654301"/>
          <a:ext cx="9580880" cy="3749040"/>
        </p:xfrm>
        <a:graphic>
          <a:graphicData uri="http://schemas.openxmlformats.org/drawingml/2006/table">
            <a:tbl>
              <a:tblPr firstRow="1" bandRow="1">
                <a:tableStyleId>{5C22544A-7EE6-4342-B048-85BDC9FD1C3A}</a:tableStyleId>
              </a:tblPr>
              <a:tblGrid>
                <a:gridCol w="8228511">
                  <a:extLst>
                    <a:ext uri="{9D8B030D-6E8A-4147-A177-3AD203B41FA5}">
                      <a16:colId xmlns:a16="http://schemas.microsoft.com/office/drawing/2014/main" val="3900113580"/>
                    </a:ext>
                  </a:extLst>
                </a:gridCol>
                <a:gridCol w="1352369">
                  <a:extLst>
                    <a:ext uri="{9D8B030D-6E8A-4147-A177-3AD203B41FA5}">
                      <a16:colId xmlns:a16="http://schemas.microsoft.com/office/drawing/2014/main" val="1089082075"/>
                    </a:ext>
                  </a:extLst>
                </a:gridCol>
              </a:tblGrid>
              <a:tr h="370840">
                <a:tc>
                  <a:txBody>
                    <a:bodyPr/>
                    <a:lstStyle/>
                    <a:p>
                      <a:r>
                        <a:rPr lang="en-US" dirty="0">
                          <a:solidFill>
                            <a:schemeClr val="bg1"/>
                          </a:solidFill>
                          <a:hlinkClick r:id="rId3">
                            <a:extLst>
                              <a:ext uri="{A12FA001-AC4F-418D-AE19-62706E023703}">
                                <ahyp:hlinkClr xmlns:ahyp="http://schemas.microsoft.com/office/drawing/2018/hyperlinkcolor" val="tx"/>
                              </a:ext>
                            </a:extLst>
                          </a:hlinkClick>
                        </a:rPr>
                        <a:t>Follow are Examples from OSHA Control and Prevention of COVID 19</a:t>
                      </a:r>
                      <a:endParaRPr lang="en-US" dirty="0">
                        <a:solidFill>
                          <a:schemeClr val="bg1"/>
                        </a:solidFill>
                      </a:endParaRPr>
                    </a:p>
                  </a:txBody>
                  <a:tcPr/>
                </a:tc>
                <a:tc>
                  <a:txBody>
                    <a:bodyPr/>
                    <a:lstStyle/>
                    <a:p>
                      <a:r>
                        <a:rPr lang="en-US"/>
                        <a:t>Risk Level (Low, Med, High, Very High)</a:t>
                      </a:r>
                    </a:p>
                  </a:txBody>
                  <a:tcPr/>
                </a:tc>
                <a:extLst>
                  <a:ext uri="{0D108BD9-81ED-4DB2-BD59-A6C34878D82A}">
                    <a16:rowId xmlns:a16="http://schemas.microsoft.com/office/drawing/2014/main" val="3810764152"/>
                  </a:ext>
                </a:extLst>
              </a:tr>
              <a:tr h="370840">
                <a:tc>
                  <a:txBody>
                    <a:bodyPr/>
                    <a:lstStyle/>
                    <a:p>
                      <a:r>
                        <a:rPr lang="en-US" dirty="0"/>
                        <a:t>Performing administrative duties in non-public areas of work sites, away from other workers.</a:t>
                      </a:r>
                    </a:p>
                  </a:txBody>
                  <a:tcPr/>
                </a:tc>
                <a:tc>
                  <a:txBody>
                    <a:bodyPr/>
                    <a:lstStyle/>
                    <a:p>
                      <a:r>
                        <a:rPr lang="en-US" dirty="0"/>
                        <a:t>LOW</a:t>
                      </a:r>
                    </a:p>
                  </a:txBody>
                  <a:tcPr/>
                </a:tc>
                <a:extLst>
                  <a:ext uri="{0D108BD9-81ED-4DB2-BD59-A6C34878D82A}">
                    <a16:rowId xmlns:a16="http://schemas.microsoft.com/office/drawing/2014/main" val="81681822"/>
                  </a:ext>
                </a:extLst>
              </a:tr>
              <a:tr h="370840">
                <a:tc>
                  <a:txBody>
                    <a:bodyPr/>
                    <a:lstStyle/>
                    <a:p>
                      <a:r>
                        <a:rPr lang="en-US" dirty="0"/>
                        <a:t>Working in stock rooms or other non-public areas of stores, away from customers and other workers.</a:t>
                      </a:r>
                    </a:p>
                  </a:txBody>
                  <a:tcPr/>
                </a:tc>
                <a:tc>
                  <a:txBody>
                    <a:bodyPr/>
                    <a:lstStyle/>
                    <a:p>
                      <a:r>
                        <a:rPr lang="en-US" dirty="0"/>
                        <a:t>LOW</a:t>
                      </a:r>
                    </a:p>
                  </a:txBody>
                  <a:tcPr/>
                </a:tc>
                <a:extLst>
                  <a:ext uri="{0D108BD9-81ED-4DB2-BD59-A6C34878D82A}">
                    <a16:rowId xmlns:a16="http://schemas.microsoft.com/office/drawing/2014/main" val="1093374606"/>
                  </a:ext>
                </a:extLst>
              </a:tr>
              <a:tr h="370840">
                <a:tc>
                  <a:txBody>
                    <a:bodyPr/>
                    <a:lstStyle/>
                    <a:p>
                      <a:r>
                        <a:rPr lang="en-US" sz="1800" b="0" i="0" kern="1200" dirty="0">
                          <a:solidFill>
                            <a:schemeClr val="dk1"/>
                          </a:solidFill>
                          <a:effectLst/>
                          <a:latin typeface="+mn-lt"/>
                          <a:ea typeface="+mn-ea"/>
                          <a:cs typeface="+mn-cs"/>
                        </a:rPr>
                        <a:t>Working when the facility is closed to the public, such as overnight, performing tasks, such as stocking shelves, away from other workers.</a:t>
                      </a:r>
                      <a:endParaRPr lang="en-US" dirty="0"/>
                    </a:p>
                  </a:txBody>
                  <a:tcPr/>
                </a:tc>
                <a:tc>
                  <a:txBody>
                    <a:bodyPr/>
                    <a:lstStyle/>
                    <a:p>
                      <a:r>
                        <a:rPr lang="en-US" dirty="0"/>
                        <a:t>LOW</a:t>
                      </a:r>
                    </a:p>
                  </a:txBody>
                  <a:tcPr/>
                </a:tc>
                <a:extLst>
                  <a:ext uri="{0D108BD9-81ED-4DB2-BD59-A6C34878D82A}">
                    <a16:rowId xmlns:a16="http://schemas.microsoft.com/office/drawing/2014/main" val="1942094649"/>
                  </a:ext>
                </a:extLst>
              </a:tr>
              <a:tr h="370840">
                <a:tc>
                  <a:txBody>
                    <a:bodyPr/>
                    <a:lstStyle/>
                    <a:p>
                      <a:r>
                        <a:rPr lang="en-US" dirty="0"/>
                        <a:t>Working in high-volume retail environments, including at points of sale and other positions within such facilities.</a:t>
                      </a:r>
                    </a:p>
                  </a:txBody>
                  <a:tcPr/>
                </a:tc>
                <a:tc>
                  <a:txBody>
                    <a:bodyPr/>
                    <a:lstStyle/>
                    <a:p>
                      <a:r>
                        <a:rPr lang="en-US" dirty="0"/>
                        <a:t>Medium</a:t>
                      </a:r>
                    </a:p>
                  </a:txBody>
                  <a:tcPr/>
                </a:tc>
                <a:extLst>
                  <a:ext uri="{0D108BD9-81ED-4DB2-BD59-A6C34878D82A}">
                    <a16:rowId xmlns:a16="http://schemas.microsoft.com/office/drawing/2014/main" val="2920186684"/>
                  </a:ext>
                </a:extLst>
              </a:tr>
            </a:tbl>
          </a:graphicData>
        </a:graphic>
      </p:graphicFrame>
    </p:spTree>
    <p:extLst>
      <p:ext uri="{BB962C8B-B14F-4D97-AF65-F5344CB8AC3E}">
        <p14:creationId xmlns:p14="http://schemas.microsoft.com/office/powerpoint/2010/main" val="4262819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1DFD-0136-4A77-ADE0-C864F2E61FD1}"/>
              </a:ext>
            </a:extLst>
          </p:cNvPr>
          <p:cNvSpPr>
            <a:spLocks noGrp="1"/>
          </p:cNvSpPr>
          <p:nvPr>
            <p:ph type="title"/>
          </p:nvPr>
        </p:nvSpPr>
        <p:spPr/>
        <p:txBody>
          <a:bodyPr>
            <a:normAutofit fontScale="90000"/>
          </a:bodyPr>
          <a:lstStyle/>
          <a:p>
            <a:r>
              <a:rPr lang="en-US"/>
              <a:t>How to prioritize our controls?</a:t>
            </a:r>
            <a:br>
              <a:rPr lang="en-US"/>
            </a:br>
            <a:r>
              <a:rPr lang="en-US" b="0"/>
              <a:t>Use this Preferred Approach</a:t>
            </a:r>
          </a:p>
        </p:txBody>
      </p:sp>
      <p:pic>
        <p:nvPicPr>
          <p:cNvPr id="4" name="Picture 3">
            <a:extLst>
              <a:ext uri="{FF2B5EF4-FFF2-40B4-BE49-F238E27FC236}">
                <a16:creationId xmlns:a16="http://schemas.microsoft.com/office/drawing/2014/main" id="{4E56E32C-F8E1-4226-9D48-10861473A099}"/>
              </a:ext>
            </a:extLst>
          </p:cNvPr>
          <p:cNvPicPr>
            <a:picLocks noChangeAspect="1"/>
          </p:cNvPicPr>
          <p:nvPr/>
        </p:nvPicPr>
        <p:blipFill>
          <a:blip r:embed="rId3"/>
          <a:stretch>
            <a:fillRect/>
          </a:stretch>
        </p:blipFill>
        <p:spPr>
          <a:xfrm>
            <a:off x="243071" y="2227053"/>
            <a:ext cx="10126284" cy="4126529"/>
          </a:xfrm>
          <a:prstGeom prst="rect">
            <a:avLst/>
          </a:prstGeom>
        </p:spPr>
      </p:pic>
      <p:sp>
        <p:nvSpPr>
          <p:cNvPr id="15" name="TextBox 14">
            <a:extLst>
              <a:ext uri="{FF2B5EF4-FFF2-40B4-BE49-F238E27FC236}">
                <a16:creationId xmlns:a16="http://schemas.microsoft.com/office/drawing/2014/main" id="{D4C3EF32-357B-4B4A-9389-462F693C0868}"/>
              </a:ext>
            </a:extLst>
          </p:cNvPr>
          <p:cNvSpPr txBox="1"/>
          <p:nvPr/>
        </p:nvSpPr>
        <p:spPr>
          <a:xfrm>
            <a:off x="8132866" y="2294195"/>
            <a:ext cx="2351132" cy="461665"/>
          </a:xfrm>
          <a:prstGeom prst="rect">
            <a:avLst/>
          </a:prstGeom>
          <a:noFill/>
        </p:spPr>
        <p:txBody>
          <a:bodyPr wrap="square" rtlCol="0">
            <a:spAutoFit/>
          </a:bodyPr>
          <a:lstStyle/>
          <a:p>
            <a:r>
              <a:rPr lang="en-US" sz="2400"/>
              <a:t>Least Effective</a:t>
            </a:r>
          </a:p>
        </p:txBody>
      </p:sp>
      <p:sp>
        <p:nvSpPr>
          <p:cNvPr id="14" name="TextBox 13">
            <a:extLst>
              <a:ext uri="{FF2B5EF4-FFF2-40B4-BE49-F238E27FC236}">
                <a16:creationId xmlns:a16="http://schemas.microsoft.com/office/drawing/2014/main" id="{5BE2430D-916C-4065-A145-001197BBE05C}"/>
              </a:ext>
            </a:extLst>
          </p:cNvPr>
          <p:cNvSpPr txBox="1"/>
          <p:nvPr/>
        </p:nvSpPr>
        <p:spPr>
          <a:xfrm>
            <a:off x="10090258" y="5534580"/>
            <a:ext cx="2284891" cy="461665"/>
          </a:xfrm>
          <a:prstGeom prst="rect">
            <a:avLst/>
          </a:prstGeom>
          <a:noFill/>
        </p:spPr>
        <p:txBody>
          <a:bodyPr wrap="square" rtlCol="0">
            <a:spAutoFit/>
          </a:bodyPr>
          <a:lstStyle/>
          <a:p>
            <a:r>
              <a:rPr lang="en-US" sz="2400"/>
              <a:t>Most Effective</a:t>
            </a:r>
          </a:p>
        </p:txBody>
      </p:sp>
      <p:sp>
        <p:nvSpPr>
          <p:cNvPr id="6" name="Arrow: Up 5">
            <a:extLst>
              <a:ext uri="{FF2B5EF4-FFF2-40B4-BE49-F238E27FC236}">
                <a16:creationId xmlns:a16="http://schemas.microsoft.com/office/drawing/2014/main" id="{C2F42C90-CBAA-4C3B-AA3F-3C0ABE7BDF5F}"/>
              </a:ext>
            </a:extLst>
          </p:cNvPr>
          <p:cNvSpPr/>
          <p:nvPr/>
        </p:nvSpPr>
        <p:spPr>
          <a:xfrm rot="19377701">
            <a:off x="9776945" y="2511235"/>
            <a:ext cx="537210" cy="3134953"/>
          </a:xfrm>
          <a:prstGeom prst="upArrow">
            <a:avLst/>
          </a:prstGeom>
          <a:gradFill>
            <a:gsLst>
              <a:gs pos="0">
                <a:srgbClr val="C00000"/>
              </a:gs>
              <a:gs pos="20000">
                <a:srgbClr val="FFC000"/>
              </a:gs>
              <a:gs pos="45000">
                <a:srgbClr val="D0C712"/>
              </a:gs>
              <a:gs pos="71000">
                <a:srgbClr val="0070C0"/>
              </a:gs>
              <a:gs pos="95000">
                <a:srgbClr val="009644"/>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04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3CD47-3578-44BF-9F47-2859E7D653D8}"/>
              </a:ext>
            </a:extLst>
          </p:cNvPr>
          <p:cNvSpPr>
            <a:spLocks noGrp="1"/>
          </p:cNvSpPr>
          <p:nvPr>
            <p:ph type="title"/>
          </p:nvPr>
        </p:nvSpPr>
        <p:spPr/>
        <p:txBody>
          <a:bodyPr/>
          <a:lstStyle/>
          <a:p>
            <a:r>
              <a:rPr lang="en-US" i="1" dirty="0"/>
              <a:t>Workplace Safety Is Your Responsibility</a:t>
            </a:r>
            <a:endParaRPr lang="en-US" dirty="0"/>
          </a:p>
        </p:txBody>
      </p:sp>
      <p:sp>
        <p:nvSpPr>
          <p:cNvPr id="5" name="Content Placeholder 4">
            <a:extLst>
              <a:ext uri="{FF2B5EF4-FFF2-40B4-BE49-F238E27FC236}">
                <a16:creationId xmlns:a16="http://schemas.microsoft.com/office/drawing/2014/main" id="{8919FA2A-1118-476F-A8FF-4CD8077A7E1B}"/>
              </a:ext>
            </a:extLst>
          </p:cNvPr>
          <p:cNvSpPr>
            <a:spLocks noGrp="1"/>
          </p:cNvSpPr>
          <p:nvPr>
            <p:ph sz="quarter" idx="13"/>
          </p:nvPr>
        </p:nvSpPr>
        <p:spPr/>
        <p:txBody>
          <a:bodyPr>
            <a:normAutofit fontScale="85000" lnSpcReduction="20000"/>
          </a:bodyPr>
          <a:lstStyle/>
          <a:p>
            <a:pPr lvl="0"/>
            <a:r>
              <a:rPr lang="en-US" i="1" dirty="0"/>
              <a:t>This Pandemic Recovery Safety Policy template is intended for employers large and small.</a:t>
            </a:r>
          </a:p>
          <a:p>
            <a:pPr lvl="0"/>
            <a:r>
              <a:rPr lang="en-US" i="1" dirty="0"/>
              <a:t>MEMIC Loss Control makes no representation or warranty that any recommendation, report, action, statement, or other communication made by us or any of our service providers will assure that any practices, procedures, premises or operations are safe or healthful or in compliance with any law, rule or regulation.  </a:t>
            </a:r>
            <a:endParaRPr lang="en-US" dirty="0"/>
          </a:p>
          <a:p>
            <a:pPr lvl="0"/>
            <a:r>
              <a:rPr lang="en-US" i="1" dirty="0"/>
              <a:t>Our resources and recommendations relate primarily to underwriting concerns and do not constitute an assumption or undertaking by us or our service providers of your obligations to provide a safe and healthful environment. Neither you nor your employees, agents, or invitees are entitled to rely upon any loss control activities provided by us and engaging in such activities is not a delegation to us of any of your legal responsibilities. </a:t>
            </a:r>
            <a:endParaRPr lang="en-US" dirty="0"/>
          </a:p>
          <a:p>
            <a:pPr lvl="0"/>
            <a:r>
              <a:rPr lang="en-US" i="1" dirty="0"/>
              <a:t>We exercise no control over your premises, operations, or employees, and have no responsibility or authority to implement loss control recommendations, the implementation of which is your sole responsibility.  Maintaining a safe, healthful workplace in accordance with all applicable laws is your responsibility as a business owner.</a:t>
            </a:r>
            <a:endParaRPr lang="en-US" dirty="0"/>
          </a:p>
        </p:txBody>
      </p:sp>
    </p:spTree>
    <p:extLst>
      <p:ext uri="{BB962C8B-B14F-4D97-AF65-F5344CB8AC3E}">
        <p14:creationId xmlns:p14="http://schemas.microsoft.com/office/powerpoint/2010/main" val="177778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4074-910F-4295-AC97-A1B6FAC12376}"/>
              </a:ext>
            </a:extLst>
          </p:cNvPr>
          <p:cNvSpPr>
            <a:spLocks noGrp="1"/>
          </p:cNvSpPr>
          <p:nvPr>
            <p:ph type="title"/>
          </p:nvPr>
        </p:nvSpPr>
        <p:spPr/>
        <p:txBody>
          <a:bodyPr/>
          <a:lstStyle/>
          <a:p>
            <a:r>
              <a:rPr lang="en-US"/>
              <a:t>Remote Work</a:t>
            </a:r>
          </a:p>
        </p:txBody>
      </p:sp>
      <p:sp>
        <p:nvSpPr>
          <p:cNvPr id="3" name="Text Placeholder 2">
            <a:extLst>
              <a:ext uri="{FF2B5EF4-FFF2-40B4-BE49-F238E27FC236}">
                <a16:creationId xmlns:a16="http://schemas.microsoft.com/office/drawing/2014/main" id="{D11CF636-4FE3-4812-A4B1-D9383D7DAAC4}"/>
              </a:ext>
            </a:extLst>
          </p:cNvPr>
          <p:cNvSpPr>
            <a:spLocks noGrp="1"/>
          </p:cNvSpPr>
          <p:nvPr>
            <p:ph sz="quarter" idx="13"/>
          </p:nvPr>
        </p:nvSpPr>
        <p:spPr/>
        <p:txBody>
          <a:bodyPr/>
          <a:lstStyle/>
          <a:p>
            <a:r>
              <a:rPr lang="en-US" dirty="0"/>
              <a:t>The following positions are required to work remotely:</a:t>
            </a:r>
          </a:p>
          <a:p>
            <a:endParaRPr lang="en-US" dirty="0"/>
          </a:p>
          <a:p>
            <a:endParaRPr lang="en-US" dirty="0"/>
          </a:p>
          <a:p>
            <a:endParaRPr lang="en-US" dirty="0"/>
          </a:p>
          <a:p>
            <a:endParaRPr lang="en-US" dirty="0"/>
          </a:p>
          <a:p>
            <a:endParaRPr lang="en-US" dirty="0"/>
          </a:p>
          <a:p>
            <a:endParaRPr lang="en-US" dirty="0"/>
          </a:p>
          <a:p>
            <a:r>
              <a:rPr lang="en-US" dirty="0"/>
              <a:t>To request help setting up your remote workstation contact:</a:t>
            </a:r>
          </a:p>
          <a:p>
            <a:pPr lvl="1"/>
            <a:r>
              <a:rPr lang="en-US" dirty="0"/>
              <a:t>&lt;COMPANY DESIGNATED REP NAME AND CONTACT INFO&gt;</a:t>
            </a:r>
          </a:p>
        </p:txBody>
      </p:sp>
    </p:spTree>
    <p:extLst>
      <p:ext uri="{BB962C8B-B14F-4D97-AF65-F5344CB8AC3E}">
        <p14:creationId xmlns:p14="http://schemas.microsoft.com/office/powerpoint/2010/main" val="2215307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4074-910F-4295-AC97-A1B6FAC12376}"/>
              </a:ext>
            </a:extLst>
          </p:cNvPr>
          <p:cNvSpPr>
            <a:spLocks noGrp="1"/>
          </p:cNvSpPr>
          <p:nvPr>
            <p:ph type="title"/>
          </p:nvPr>
        </p:nvSpPr>
        <p:spPr/>
        <p:txBody>
          <a:bodyPr/>
          <a:lstStyle/>
          <a:p>
            <a:r>
              <a:rPr lang="en-US" dirty="0"/>
              <a:t>Engineering Controls</a:t>
            </a:r>
          </a:p>
        </p:txBody>
      </p:sp>
      <p:sp>
        <p:nvSpPr>
          <p:cNvPr id="3" name="Text Placeholder 2">
            <a:extLst>
              <a:ext uri="{FF2B5EF4-FFF2-40B4-BE49-F238E27FC236}">
                <a16:creationId xmlns:a16="http://schemas.microsoft.com/office/drawing/2014/main" id="{D11CF636-4FE3-4812-A4B1-D9383D7DAAC4}"/>
              </a:ext>
            </a:extLst>
          </p:cNvPr>
          <p:cNvSpPr>
            <a:spLocks noGrp="1"/>
          </p:cNvSpPr>
          <p:nvPr>
            <p:ph sz="quarter" idx="13"/>
          </p:nvPr>
        </p:nvSpPr>
        <p:spPr/>
        <p:txBody>
          <a:bodyPr>
            <a:normAutofit/>
          </a:bodyPr>
          <a:lstStyle/>
          <a:p>
            <a:r>
              <a:rPr lang="en-US" dirty="0"/>
              <a:t>List/Discuss engineering controls that have been put in place:</a:t>
            </a:r>
          </a:p>
          <a:p>
            <a:endParaRPr lang="en-US" dirty="0"/>
          </a:p>
          <a:p>
            <a:endParaRPr lang="en-US" dirty="0"/>
          </a:p>
          <a:p>
            <a:endParaRPr lang="en-US" dirty="0"/>
          </a:p>
          <a:p>
            <a:endParaRPr lang="en-US" dirty="0"/>
          </a:p>
          <a:p>
            <a:endParaRPr lang="en-US" dirty="0"/>
          </a:p>
          <a:p>
            <a:endParaRPr lang="en-US" dirty="0"/>
          </a:p>
          <a:p>
            <a:r>
              <a:rPr lang="en-US" dirty="0"/>
              <a:t>For more information about engineering controls contact:</a:t>
            </a:r>
          </a:p>
          <a:p>
            <a:pPr lvl="1"/>
            <a:r>
              <a:rPr lang="en-US" dirty="0"/>
              <a:t>&lt;COMPANY DESIGNATED REP NAME AND CONTACT INFO&gt;</a:t>
            </a:r>
          </a:p>
        </p:txBody>
      </p:sp>
    </p:spTree>
    <p:extLst>
      <p:ext uri="{BB962C8B-B14F-4D97-AF65-F5344CB8AC3E}">
        <p14:creationId xmlns:p14="http://schemas.microsoft.com/office/powerpoint/2010/main" val="291238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2206-31F9-43CF-A038-B43A71178F1A}"/>
              </a:ext>
            </a:extLst>
          </p:cNvPr>
          <p:cNvSpPr>
            <a:spLocks noGrp="1"/>
          </p:cNvSpPr>
          <p:nvPr>
            <p:ph type="title"/>
          </p:nvPr>
        </p:nvSpPr>
        <p:spPr/>
        <p:txBody>
          <a:bodyPr/>
          <a:lstStyle/>
          <a:p>
            <a:r>
              <a:rPr lang="en-US" dirty="0"/>
              <a:t>Employee Screening:</a:t>
            </a:r>
          </a:p>
        </p:txBody>
      </p:sp>
      <p:sp>
        <p:nvSpPr>
          <p:cNvPr id="3" name="Text Placeholder 2">
            <a:extLst>
              <a:ext uri="{FF2B5EF4-FFF2-40B4-BE49-F238E27FC236}">
                <a16:creationId xmlns:a16="http://schemas.microsoft.com/office/drawing/2014/main" id="{30291D1A-64BE-444A-AEDE-96C874014356}"/>
              </a:ext>
            </a:extLst>
          </p:cNvPr>
          <p:cNvSpPr>
            <a:spLocks noGrp="1"/>
          </p:cNvSpPr>
          <p:nvPr>
            <p:ph sz="quarter" idx="13"/>
          </p:nvPr>
        </p:nvSpPr>
        <p:spPr/>
        <p:txBody>
          <a:bodyPr/>
          <a:lstStyle/>
          <a:p>
            <a:r>
              <a:rPr lang="en-US" dirty="0"/>
              <a:t>&lt;Insert policy for At Home Self Screening and Pre-Facility Entry Screening&gt;</a:t>
            </a:r>
          </a:p>
          <a:p>
            <a:endParaRPr lang="en-US" dirty="0"/>
          </a:p>
        </p:txBody>
      </p:sp>
      <p:pic>
        <p:nvPicPr>
          <p:cNvPr id="4" name="Picture 3">
            <a:extLst>
              <a:ext uri="{FF2B5EF4-FFF2-40B4-BE49-F238E27FC236}">
                <a16:creationId xmlns:a16="http://schemas.microsoft.com/office/drawing/2014/main" id="{03931599-A4F0-4D32-A773-3181E2427ADF}"/>
              </a:ext>
            </a:extLst>
          </p:cNvPr>
          <p:cNvPicPr>
            <a:picLocks noChangeAspect="1"/>
          </p:cNvPicPr>
          <p:nvPr/>
        </p:nvPicPr>
        <p:blipFill>
          <a:blip r:embed="rId3"/>
          <a:stretch>
            <a:fillRect/>
          </a:stretch>
        </p:blipFill>
        <p:spPr>
          <a:xfrm>
            <a:off x="7029840" y="3429000"/>
            <a:ext cx="4323960" cy="2841014"/>
          </a:xfrm>
          <a:prstGeom prst="rect">
            <a:avLst/>
          </a:prstGeom>
        </p:spPr>
      </p:pic>
    </p:spTree>
    <p:extLst>
      <p:ext uri="{BB962C8B-B14F-4D97-AF65-F5344CB8AC3E}">
        <p14:creationId xmlns:p14="http://schemas.microsoft.com/office/powerpoint/2010/main" val="2053733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099B-1BFC-4A55-BA59-DD6D5A7AB413}"/>
              </a:ext>
            </a:extLst>
          </p:cNvPr>
          <p:cNvSpPr>
            <a:spLocks noGrp="1"/>
          </p:cNvSpPr>
          <p:nvPr>
            <p:ph type="title"/>
          </p:nvPr>
        </p:nvSpPr>
        <p:spPr/>
        <p:txBody>
          <a:bodyPr/>
          <a:lstStyle/>
          <a:p>
            <a:r>
              <a:rPr lang="en-US" dirty="0"/>
              <a:t>Physical Distancing</a:t>
            </a:r>
          </a:p>
        </p:txBody>
      </p:sp>
      <p:sp>
        <p:nvSpPr>
          <p:cNvPr id="3" name="Text Placeholder 2">
            <a:extLst>
              <a:ext uri="{FF2B5EF4-FFF2-40B4-BE49-F238E27FC236}">
                <a16:creationId xmlns:a16="http://schemas.microsoft.com/office/drawing/2014/main" id="{2A0D71E6-F983-4165-B395-DB348B828C53}"/>
              </a:ext>
            </a:extLst>
          </p:cNvPr>
          <p:cNvSpPr>
            <a:spLocks noGrp="1"/>
          </p:cNvSpPr>
          <p:nvPr>
            <p:ph sz="quarter" idx="13"/>
          </p:nvPr>
        </p:nvSpPr>
        <p:spPr/>
        <p:txBody>
          <a:bodyPr/>
          <a:lstStyle/>
          <a:p>
            <a:pPr lvl="0"/>
            <a:r>
              <a:rPr lang="en-US" dirty="0"/>
              <a:t>Insert &lt;COMPANY&gt; Physical Distancing policy here</a:t>
            </a:r>
          </a:p>
        </p:txBody>
      </p:sp>
    </p:spTree>
    <p:extLst>
      <p:ext uri="{BB962C8B-B14F-4D97-AF65-F5344CB8AC3E}">
        <p14:creationId xmlns:p14="http://schemas.microsoft.com/office/powerpoint/2010/main" val="2947209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421B-2D7F-4AB7-BB37-A0A659608E94}"/>
              </a:ext>
            </a:extLst>
          </p:cNvPr>
          <p:cNvSpPr>
            <a:spLocks noGrp="1"/>
          </p:cNvSpPr>
          <p:nvPr>
            <p:ph type="title"/>
          </p:nvPr>
        </p:nvSpPr>
        <p:spPr/>
        <p:txBody>
          <a:bodyPr/>
          <a:lstStyle/>
          <a:p>
            <a:r>
              <a:rPr lang="en-US" dirty="0"/>
              <a:t>Contact or Encounter Tracking</a:t>
            </a:r>
          </a:p>
        </p:txBody>
      </p:sp>
      <p:sp>
        <p:nvSpPr>
          <p:cNvPr id="4" name="Content Placeholder 3">
            <a:extLst>
              <a:ext uri="{FF2B5EF4-FFF2-40B4-BE49-F238E27FC236}">
                <a16:creationId xmlns:a16="http://schemas.microsoft.com/office/drawing/2014/main" id="{399ADC14-0DDA-4456-9F49-470A685E3CD5}"/>
              </a:ext>
            </a:extLst>
          </p:cNvPr>
          <p:cNvSpPr>
            <a:spLocks noGrp="1"/>
          </p:cNvSpPr>
          <p:nvPr>
            <p:ph sz="quarter" idx="13"/>
          </p:nvPr>
        </p:nvSpPr>
        <p:spPr/>
        <p:txBody>
          <a:bodyPr/>
          <a:lstStyle/>
          <a:p>
            <a:r>
              <a:rPr lang="en-US" dirty="0"/>
              <a:t>&lt;Insert Policy regarding contact tracing&gt;</a:t>
            </a:r>
          </a:p>
          <a:p>
            <a:endParaRPr lang="en-US" dirty="0"/>
          </a:p>
          <a:p>
            <a:r>
              <a:rPr lang="en-US" dirty="0"/>
              <a:t>Tracking forms will be submitted to &lt;NAME/TITLE&gt;. </a:t>
            </a:r>
          </a:p>
          <a:p>
            <a:endParaRPr lang="en-US" sz="2400" dirty="0"/>
          </a:p>
          <a:p>
            <a:endParaRPr lang="en-US" dirty="0"/>
          </a:p>
        </p:txBody>
      </p:sp>
      <p:pic>
        <p:nvPicPr>
          <p:cNvPr id="5" name="Picture 4">
            <a:extLst>
              <a:ext uri="{FF2B5EF4-FFF2-40B4-BE49-F238E27FC236}">
                <a16:creationId xmlns:a16="http://schemas.microsoft.com/office/drawing/2014/main" id="{B90469B1-2250-467D-A69A-233DDBC9C6B7}"/>
              </a:ext>
            </a:extLst>
          </p:cNvPr>
          <p:cNvPicPr>
            <a:picLocks noChangeAspect="1"/>
          </p:cNvPicPr>
          <p:nvPr/>
        </p:nvPicPr>
        <p:blipFill rotWithShape="1">
          <a:blip r:embed="rId3"/>
          <a:srcRect b="23230"/>
          <a:stretch/>
        </p:blipFill>
        <p:spPr>
          <a:xfrm>
            <a:off x="6736779" y="3873162"/>
            <a:ext cx="5036121" cy="2517898"/>
          </a:xfrm>
          <a:prstGeom prst="rect">
            <a:avLst/>
          </a:prstGeom>
        </p:spPr>
      </p:pic>
    </p:spTree>
    <p:extLst>
      <p:ext uri="{BB962C8B-B14F-4D97-AF65-F5344CB8AC3E}">
        <p14:creationId xmlns:p14="http://schemas.microsoft.com/office/powerpoint/2010/main" val="1088323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EA49-22F5-4F0F-A925-A82A8F53E07D}"/>
              </a:ext>
            </a:extLst>
          </p:cNvPr>
          <p:cNvSpPr>
            <a:spLocks noGrp="1"/>
          </p:cNvSpPr>
          <p:nvPr>
            <p:ph type="title"/>
          </p:nvPr>
        </p:nvSpPr>
        <p:spPr/>
        <p:txBody>
          <a:bodyPr/>
          <a:lstStyle/>
          <a:p>
            <a:r>
              <a:rPr lang="en-US" dirty="0"/>
              <a:t>Job Hazard Analysis Changes</a:t>
            </a:r>
          </a:p>
        </p:txBody>
      </p:sp>
      <p:pic>
        <p:nvPicPr>
          <p:cNvPr id="7" name="Content Placeholder 6">
            <a:extLst>
              <a:ext uri="{FF2B5EF4-FFF2-40B4-BE49-F238E27FC236}">
                <a16:creationId xmlns:a16="http://schemas.microsoft.com/office/drawing/2014/main" id="{A02EA7A7-1B3D-4BB6-AF37-C699684F00B4}"/>
              </a:ext>
            </a:extLst>
          </p:cNvPr>
          <p:cNvPicPr>
            <a:picLocks noGrp="1" noChangeAspect="1"/>
          </p:cNvPicPr>
          <p:nvPr>
            <p:ph sz="quarter" idx="13"/>
          </p:nvPr>
        </p:nvPicPr>
        <p:blipFill>
          <a:blip r:embed="rId3"/>
          <a:stretch>
            <a:fillRect/>
          </a:stretch>
        </p:blipFill>
        <p:spPr>
          <a:xfrm>
            <a:off x="4966220" y="1981679"/>
            <a:ext cx="6953164" cy="4593291"/>
          </a:xfrm>
          <a:prstGeom prst="rect">
            <a:avLst/>
          </a:prstGeom>
        </p:spPr>
      </p:pic>
      <p:pic>
        <p:nvPicPr>
          <p:cNvPr id="4" name="Picture 3">
            <a:extLst>
              <a:ext uri="{FF2B5EF4-FFF2-40B4-BE49-F238E27FC236}">
                <a16:creationId xmlns:a16="http://schemas.microsoft.com/office/drawing/2014/main" id="{E2E55814-504D-4991-B769-BBFE976B93AA}"/>
              </a:ext>
            </a:extLst>
          </p:cNvPr>
          <p:cNvPicPr>
            <a:picLocks noChangeAspect="1"/>
          </p:cNvPicPr>
          <p:nvPr/>
        </p:nvPicPr>
        <p:blipFill>
          <a:blip r:embed="rId4"/>
          <a:stretch>
            <a:fillRect/>
          </a:stretch>
        </p:blipFill>
        <p:spPr>
          <a:xfrm>
            <a:off x="727983" y="2837089"/>
            <a:ext cx="3556636" cy="2540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2664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F835-2935-4FA8-AD37-7299167E826D}"/>
              </a:ext>
            </a:extLst>
          </p:cNvPr>
          <p:cNvSpPr>
            <a:spLocks noGrp="1"/>
          </p:cNvSpPr>
          <p:nvPr>
            <p:ph type="title"/>
          </p:nvPr>
        </p:nvSpPr>
        <p:spPr/>
        <p:txBody>
          <a:bodyPr/>
          <a:lstStyle/>
          <a:p>
            <a:r>
              <a:rPr lang="en-US" dirty="0"/>
              <a:t>Hygiene</a:t>
            </a:r>
          </a:p>
        </p:txBody>
      </p:sp>
      <p:sp>
        <p:nvSpPr>
          <p:cNvPr id="3" name="Text Placeholder 2">
            <a:extLst>
              <a:ext uri="{FF2B5EF4-FFF2-40B4-BE49-F238E27FC236}">
                <a16:creationId xmlns:a16="http://schemas.microsoft.com/office/drawing/2014/main" id="{575AC098-DBD7-4127-AF3D-11EC20958E44}"/>
              </a:ext>
            </a:extLst>
          </p:cNvPr>
          <p:cNvSpPr>
            <a:spLocks noGrp="1"/>
          </p:cNvSpPr>
          <p:nvPr>
            <p:ph sz="quarter" idx="13"/>
          </p:nvPr>
        </p:nvSpPr>
        <p:spPr/>
        <p:txBody>
          <a:bodyPr/>
          <a:lstStyle/>
          <a:p>
            <a:r>
              <a:rPr lang="en-US" dirty="0"/>
              <a:t>The virus is thought to </a:t>
            </a:r>
            <a:r>
              <a:rPr lang="en-US" u="sng" dirty="0">
                <a:hlinkClick r:id="rId3"/>
              </a:rPr>
              <a:t>spread mainly from person-to-person</a:t>
            </a:r>
            <a:r>
              <a:rPr lang="en-US" dirty="0"/>
              <a:t>:</a:t>
            </a:r>
          </a:p>
          <a:p>
            <a:pPr lvl="1"/>
            <a:r>
              <a:rPr lang="en-US" dirty="0"/>
              <a:t>Through inhalation of respiratory droplets form an infected person and</a:t>
            </a:r>
          </a:p>
          <a:p>
            <a:pPr lvl="1"/>
            <a:r>
              <a:rPr lang="en-US" dirty="0"/>
              <a:t>Through cross contamination of surfaces</a:t>
            </a:r>
          </a:p>
          <a:p>
            <a:pPr lvl="0"/>
            <a:endParaRPr lang="en-US" dirty="0"/>
          </a:p>
          <a:p>
            <a:pPr lvl="0"/>
            <a:r>
              <a:rPr lang="en-US" dirty="0"/>
              <a:t>&lt;Insert policy around Hand Hygiene here&gt;</a:t>
            </a:r>
          </a:p>
        </p:txBody>
      </p:sp>
    </p:spTree>
    <p:extLst>
      <p:ext uri="{BB962C8B-B14F-4D97-AF65-F5344CB8AC3E}">
        <p14:creationId xmlns:p14="http://schemas.microsoft.com/office/powerpoint/2010/main" val="3479505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0B9B-6519-4C89-B693-A25B4F6E92E2}"/>
              </a:ext>
            </a:extLst>
          </p:cNvPr>
          <p:cNvSpPr>
            <a:spLocks noGrp="1"/>
          </p:cNvSpPr>
          <p:nvPr>
            <p:ph type="title"/>
          </p:nvPr>
        </p:nvSpPr>
        <p:spPr/>
        <p:txBody>
          <a:bodyPr/>
          <a:lstStyle/>
          <a:p>
            <a:r>
              <a:rPr lang="en-US" dirty="0"/>
              <a:t>Hand Washing and Sanitization</a:t>
            </a:r>
          </a:p>
        </p:txBody>
      </p:sp>
      <p:sp>
        <p:nvSpPr>
          <p:cNvPr id="3" name="Text Placeholder 2">
            <a:extLst>
              <a:ext uri="{FF2B5EF4-FFF2-40B4-BE49-F238E27FC236}">
                <a16:creationId xmlns:a16="http://schemas.microsoft.com/office/drawing/2014/main" id="{818D7B2E-CA08-4FF1-A815-C968C7F51C33}"/>
              </a:ext>
            </a:extLst>
          </p:cNvPr>
          <p:cNvSpPr>
            <a:spLocks noGrp="1"/>
          </p:cNvSpPr>
          <p:nvPr>
            <p:ph sz="quarter" idx="13"/>
          </p:nvPr>
        </p:nvSpPr>
        <p:spPr/>
        <p:txBody>
          <a:bodyPr>
            <a:normAutofit/>
          </a:bodyPr>
          <a:lstStyle/>
          <a:p>
            <a:pPr lvl="0"/>
            <a:r>
              <a:rPr lang="en-US" dirty="0"/>
              <a:t>For washing, follow these five steps every time:</a:t>
            </a:r>
          </a:p>
          <a:p>
            <a:pPr marL="914400" lvl="1" indent="-457200">
              <a:buFont typeface="+mj-lt"/>
              <a:buAutoNum type="arabicPeriod"/>
            </a:pPr>
            <a:r>
              <a:rPr lang="en-US" dirty="0"/>
              <a:t>Wet your hands with clean, running water (warm or cold), turn off the tap, and apply soap.</a:t>
            </a:r>
          </a:p>
          <a:p>
            <a:pPr marL="914400" lvl="1" indent="-457200">
              <a:buFont typeface="+mj-lt"/>
              <a:buAutoNum type="arabicPeriod"/>
            </a:pPr>
            <a:r>
              <a:rPr lang="en-US" dirty="0"/>
              <a:t>Lather your hands completely with the soap. </a:t>
            </a:r>
          </a:p>
          <a:p>
            <a:pPr marL="914400" lvl="1" indent="-457200">
              <a:buFont typeface="+mj-lt"/>
              <a:buAutoNum type="arabicPeriod"/>
            </a:pPr>
            <a:r>
              <a:rPr lang="en-US" dirty="0"/>
              <a:t>Scrub your hands for at least 20 seconds. </a:t>
            </a:r>
          </a:p>
          <a:p>
            <a:pPr marL="914400" lvl="1" indent="-457200">
              <a:buFont typeface="+mj-lt"/>
              <a:buAutoNum type="arabicPeriod"/>
            </a:pPr>
            <a:r>
              <a:rPr lang="en-US" dirty="0"/>
              <a:t>Rinse your hands well under clean, running water.</a:t>
            </a:r>
          </a:p>
          <a:p>
            <a:pPr marL="914400" lvl="1" indent="-457200">
              <a:buFont typeface="+mj-lt"/>
              <a:buAutoNum type="arabicPeriod"/>
            </a:pPr>
            <a:r>
              <a:rPr lang="en-US" dirty="0"/>
              <a:t>Dry your hands using a clean towel or air dry them.</a:t>
            </a:r>
          </a:p>
          <a:p>
            <a:pPr marL="914400" lvl="1" indent="-457200">
              <a:buFont typeface="+mj-lt"/>
              <a:buAutoNum type="arabicPeriod"/>
            </a:pPr>
            <a:endParaRPr lang="en-US" dirty="0"/>
          </a:p>
          <a:p>
            <a:r>
              <a:rPr lang="en-US" dirty="0"/>
              <a:t>Use hand sanitizer when you can’t use soap and water</a:t>
            </a:r>
          </a:p>
        </p:txBody>
      </p:sp>
    </p:spTree>
    <p:extLst>
      <p:ext uri="{BB962C8B-B14F-4D97-AF65-F5344CB8AC3E}">
        <p14:creationId xmlns:p14="http://schemas.microsoft.com/office/powerpoint/2010/main" val="1744121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0B9B-6519-4C89-B693-A25B4F6E92E2}"/>
              </a:ext>
            </a:extLst>
          </p:cNvPr>
          <p:cNvSpPr>
            <a:spLocks noGrp="1"/>
          </p:cNvSpPr>
          <p:nvPr>
            <p:ph type="title"/>
          </p:nvPr>
        </p:nvSpPr>
        <p:spPr/>
        <p:txBody>
          <a:bodyPr/>
          <a:lstStyle/>
          <a:p>
            <a:r>
              <a:rPr lang="en-US" dirty="0"/>
              <a:t>Hand Washing and Sanitization</a:t>
            </a:r>
          </a:p>
        </p:txBody>
      </p:sp>
      <p:sp>
        <p:nvSpPr>
          <p:cNvPr id="3" name="Text Placeholder 2">
            <a:extLst>
              <a:ext uri="{FF2B5EF4-FFF2-40B4-BE49-F238E27FC236}">
                <a16:creationId xmlns:a16="http://schemas.microsoft.com/office/drawing/2014/main" id="{818D7B2E-CA08-4FF1-A815-C968C7F51C33}"/>
              </a:ext>
            </a:extLst>
          </p:cNvPr>
          <p:cNvSpPr>
            <a:spLocks noGrp="1"/>
          </p:cNvSpPr>
          <p:nvPr>
            <p:ph sz="quarter" idx="13"/>
          </p:nvPr>
        </p:nvSpPr>
        <p:spPr/>
        <p:txBody>
          <a:bodyPr>
            <a:normAutofit/>
          </a:bodyPr>
          <a:lstStyle/>
          <a:p>
            <a:r>
              <a:rPr lang="en-US" dirty="0"/>
              <a:t>Use hand sanitizer when you can’t use soap and water</a:t>
            </a:r>
          </a:p>
          <a:p>
            <a:endParaRPr lang="en-US" dirty="0"/>
          </a:p>
          <a:p>
            <a:pPr lvl="0"/>
            <a:r>
              <a:rPr lang="en-US" dirty="0"/>
              <a:t>For hand sanitizer:</a:t>
            </a:r>
          </a:p>
          <a:p>
            <a:pPr lvl="1"/>
            <a:r>
              <a:rPr lang="en-US" dirty="0"/>
              <a:t>Apply the gel product to the palm of one hand (read the label to learn the correct amount).</a:t>
            </a:r>
          </a:p>
          <a:p>
            <a:pPr lvl="1"/>
            <a:r>
              <a:rPr lang="en-US" dirty="0"/>
              <a:t>Rub your hands together.</a:t>
            </a:r>
          </a:p>
          <a:p>
            <a:pPr lvl="1"/>
            <a:r>
              <a:rPr lang="en-US" dirty="0"/>
              <a:t>Rub the gel over all the surfaces of your hands and fingers until your hands are dry. This should take around 20 seconds.</a:t>
            </a:r>
          </a:p>
          <a:p>
            <a:endParaRPr lang="en-US" dirty="0"/>
          </a:p>
        </p:txBody>
      </p:sp>
    </p:spTree>
    <p:extLst>
      <p:ext uri="{BB962C8B-B14F-4D97-AF65-F5344CB8AC3E}">
        <p14:creationId xmlns:p14="http://schemas.microsoft.com/office/powerpoint/2010/main" val="3965760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0B9B-6519-4C89-B693-A25B4F6E92E2}"/>
              </a:ext>
            </a:extLst>
          </p:cNvPr>
          <p:cNvSpPr>
            <a:spLocks noGrp="1"/>
          </p:cNvSpPr>
          <p:nvPr>
            <p:ph type="title"/>
          </p:nvPr>
        </p:nvSpPr>
        <p:spPr/>
        <p:txBody>
          <a:bodyPr/>
          <a:lstStyle/>
          <a:p>
            <a:r>
              <a:rPr lang="en-US" dirty="0"/>
              <a:t>General Hygiene</a:t>
            </a:r>
          </a:p>
        </p:txBody>
      </p:sp>
      <p:sp>
        <p:nvSpPr>
          <p:cNvPr id="3" name="Text Placeholder 2">
            <a:extLst>
              <a:ext uri="{FF2B5EF4-FFF2-40B4-BE49-F238E27FC236}">
                <a16:creationId xmlns:a16="http://schemas.microsoft.com/office/drawing/2014/main" id="{818D7B2E-CA08-4FF1-A815-C968C7F51C33}"/>
              </a:ext>
            </a:extLst>
          </p:cNvPr>
          <p:cNvSpPr>
            <a:spLocks noGrp="1"/>
          </p:cNvSpPr>
          <p:nvPr>
            <p:ph sz="quarter" idx="13"/>
          </p:nvPr>
        </p:nvSpPr>
        <p:spPr/>
        <p:txBody>
          <a:bodyPr/>
          <a:lstStyle/>
          <a:p>
            <a:pPr lvl="0"/>
            <a:r>
              <a:rPr lang="en-US"/>
              <a:t>Follow good cough/sneeze etiquette</a:t>
            </a:r>
          </a:p>
          <a:p>
            <a:pPr lvl="1"/>
            <a:r>
              <a:rPr lang="en-US"/>
              <a:t>Cover your mouth and nose with a tissue when you cough or sneeze</a:t>
            </a:r>
          </a:p>
          <a:p>
            <a:pPr lvl="1"/>
            <a:r>
              <a:rPr lang="en-US"/>
              <a:t>Throw used tissues in the trash</a:t>
            </a:r>
          </a:p>
          <a:p>
            <a:pPr lvl="1"/>
            <a:r>
              <a:rPr lang="en-US"/>
              <a:t>If you don’t have a tissue, cough or sneeze into your elbow, not your hands</a:t>
            </a:r>
          </a:p>
          <a:p>
            <a:pPr lvl="0"/>
            <a:r>
              <a:rPr lang="en-US"/>
              <a:t>Avoid touching the eyes, nose, or mouth with unwashed hands.</a:t>
            </a:r>
          </a:p>
          <a:p>
            <a:r>
              <a:rPr lang="en-US"/>
              <a:t>Avoid close contact with people who are sick.</a:t>
            </a:r>
          </a:p>
          <a:p>
            <a:pPr lvl="0"/>
            <a:endParaRPr lang="en-US"/>
          </a:p>
        </p:txBody>
      </p:sp>
    </p:spTree>
    <p:extLst>
      <p:ext uri="{BB962C8B-B14F-4D97-AF65-F5344CB8AC3E}">
        <p14:creationId xmlns:p14="http://schemas.microsoft.com/office/powerpoint/2010/main" val="279014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F3FC4-CC62-4131-A460-BD340CDAEB31}"/>
              </a:ext>
            </a:extLst>
          </p:cNvPr>
          <p:cNvSpPr>
            <a:spLocks noGrp="1"/>
          </p:cNvSpPr>
          <p:nvPr>
            <p:ph type="title"/>
          </p:nvPr>
        </p:nvSpPr>
        <p:spPr/>
        <p:txBody>
          <a:bodyPr/>
          <a:lstStyle/>
          <a:p>
            <a:r>
              <a:rPr lang="en-US" dirty="0"/>
              <a:t>Purpose of this Template</a:t>
            </a:r>
          </a:p>
        </p:txBody>
      </p:sp>
      <p:sp>
        <p:nvSpPr>
          <p:cNvPr id="5" name="Content Placeholder 4">
            <a:extLst>
              <a:ext uri="{FF2B5EF4-FFF2-40B4-BE49-F238E27FC236}">
                <a16:creationId xmlns:a16="http://schemas.microsoft.com/office/drawing/2014/main" id="{29D6E120-B500-404B-AE6D-604F8808B7E8}"/>
              </a:ext>
            </a:extLst>
          </p:cNvPr>
          <p:cNvSpPr>
            <a:spLocks noGrp="1"/>
          </p:cNvSpPr>
          <p:nvPr>
            <p:ph sz="quarter" idx="13"/>
          </p:nvPr>
        </p:nvSpPr>
        <p:spPr>
          <a:xfrm>
            <a:off x="419100" y="1875295"/>
            <a:ext cx="11443386" cy="4704721"/>
          </a:xfrm>
        </p:spPr>
        <p:txBody>
          <a:bodyPr>
            <a:normAutofit/>
          </a:bodyPr>
          <a:lstStyle/>
          <a:p>
            <a:pPr marL="0" indent="0">
              <a:buNone/>
            </a:pPr>
            <a:r>
              <a:rPr lang="en-US" dirty="0"/>
              <a:t>These training slides represent an outline for the general education and awareness of all employees regarding:</a:t>
            </a:r>
          </a:p>
          <a:p>
            <a:pPr lvl="1"/>
            <a:r>
              <a:rPr lang="en-US" dirty="0"/>
              <a:t>the current pandemic threat (COVID19)** </a:t>
            </a:r>
          </a:p>
          <a:p>
            <a:pPr lvl="1"/>
            <a:r>
              <a:rPr lang="en-US" dirty="0"/>
              <a:t>related workplace exposures</a:t>
            </a:r>
          </a:p>
          <a:p>
            <a:pPr lvl="1"/>
            <a:r>
              <a:rPr lang="en-US" dirty="0"/>
              <a:t>steps your company is taking to reduce employee exposure</a:t>
            </a:r>
          </a:p>
          <a:p>
            <a:pPr marL="0" indent="0">
              <a:buNone/>
            </a:pPr>
            <a:endParaRPr lang="en-US" dirty="0"/>
          </a:p>
          <a:p>
            <a:pPr marL="0" indent="0">
              <a:buNone/>
            </a:pPr>
            <a:r>
              <a:rPr lang="en-US" dirty="0"/>
              <a:t>Where prompted, insert the pertinent part of your company’s policies and practices outlined on the slide</a:t>
            </a:r>
          </a:p>
          <a:p>
            <a:pPr marL="0" indent="0">
              <a:buNone/>
            </a:pPr>
            <a:endParaRPr lang="en-US" dirty="0"/>
          </a:p>
          <a:p>
            <a:pPr marL="0" indent="0">
              <a:buNone/>
            </a:pPr>
            <a:r>
              <a:rPr lang="en-US" sz="2000" dirty="0"/>
              <a:t>**It can also be used as an outline for training on the Pandemic Response section of an employer’s Emergency Response Plan</a:t>
            </a:r>
          </a:p>
        </p:txBody>
      </p:sp>
    </p:spTree>
    <p:extLst>
      <p:ext uri="{BB962C8B-B14F-4D97-AF65-F5344CB8AC3E}">
        <p14:creationId xmlns:p14="http://schemas.microsoft.com/office/powerpoint/2010/main" val="167869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EF7A-E147-40A7-8EB6-297CE969F978}"/>
              </a:ext>
            </a:extLst>
          </p:cNvPr>
          <p:cNvSpPr>
            <a:spLocks noGrp="1"/>
          </p:cNvSpPr>
          <p:nvPr>
            <p:ph type="title"/>
          </p:nvPr>
        </p:nvSpPr>
        <p:spPr/>
        <p:txBody>
          <a:bodyPr/>
          <a:lstStyle/>
          <a:p>
            <a:r>
              <a:rPr lang="en-US" dirty="0"/>
              <a:t>Cleaning and Disinfection</a:t>
            </a:r>
          </a:p>
        </p:txBody>
      </p:sp>
      <p:sp>
        <p:nvSpPr>
          <p:cNvPr id="3" name="Text Placeholder 2">
            <a:extLst>
              <a:ext uri="{FF2B5EF4-FFF2-40B4-BE49-F238E27FC236}">
                <a16:creationId xmlns:a16="http://schemas.microsoft.com/office/drawing/2014/main" id="{414164FF-B748-439D-AFE2-99549A6FEBEC}"/>
              </a:ext>
            </a:extLst>
          </p:cNvPr>
          <p:cNvSpPr>
            <a:spLocks noGrp="1"/>
          </p:cNvSpPr>
          <p:nvPr>
            <p:ph sz="quarter" idx="13"/>
          </p:nvPr>
        </p:nvSpPr>
        <p:spPr/>
        <p:txBody>
          <a:bodyPr/>
          <a:lstStyle/>
          <a:p>
            <a:pPr lvl="0"/>
            <a:r>
              <a:rPr lang="en-US" dirty="0"/>
              <a:t>All common spaces and equipment, including bathrooms, hi-touch surfaces, tools and equipment, and vehicles must be cleaned and disinfected between shifts and prior to transfer from one person to another.</a:t>
            </a:r>
          </a:p>
          <a:p>
            <a:pPr lvl="0"/>
            <a:endParaRPr lang="en-US" dirty="0"/>
          </a:p>
          <a:p>
            <a:pPr lvl="0"/>
            <a:r>
              <a:rPr lang="en-US" dirty="0"/>
              <a:t>&lt;Insert new practices around cleaning and disinfecting&gt;</a:t>
            </a:r>
          </a:p>
        </p:txBody>
      </p:sp>
    </p:spTree>
    <p:extLst>
      <p:ext uri="{BB962C8B-B14F-4D97-AF65-F5344CB8AC3E}">
        <p14:creationId xmlns:p14="http://schemas.microsoft.com/office/powerpoint/2010/main" val="86895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12A8-8570-4DA1-82A0-34A8E1FE9F7E}"/>
              </a:ext>
            </a:extLst>
          </p:cNvPr>
          <p:cNvSpPr>
            <a:spLocks noGrp="1"/>
          </p:cNvSpPr>
          <p:nvPr>
            <p:ph type="title"/>
          </p:nvPr>
        </p:nvSpPr>
        <p:spPr>
          <a:xfrm>
            <a:off x="0" y="1"/>
            <a:ext cx="6531429" cy="1690688"/>
          </a:xfrm>
        </p:spPr>
        <p:txBody>
          <a:bodyPr>
            <a:normAutofit fontScale="90000"/>
          </a:bodyPr>
          <a:lstStyle/>
          <a:p>
            <a:r>
              <a:rPr lang="en-US" dirty="0"/>
              <a:t>Personal Protective Equipment (PPE)</a:t>
            </a:r>
          </a:p>
        </p:txBody>
      </p:sp>
      <p:sp>
        <p:nvSpPr>
          <p:cNvPr id="3" name="Text Placeholder 2">
            <a:extLst>
              <a:ext uri="{FF2B5EF4-FFF2-40B4-BE49-F238E27FC236}">
                <a16:creationId xmlns:a16="http://schemas.microsoft.com/office/drawing/2014/main" id="{FD3C7011-3EE7-40B8-98C6-8FB206E6F268}"/>
              </a:ext>
            </a:extLst>
          </p:cNvPr>
          <p:cNvSpPr>
            <a:spLocks noGrp="1"/>
          </p:cNvSpPr>
          <p:nvPr>
            <p:ph sz="quarter" idx="13"/>
          </p:nvPr>
        </p:nvSpPr>
        <p:spPr>
          <a:xfrm>
            <a:off x="419100" y="1998266"/>
            <a:ext cx="11443386" cy="4177946"/>
          </a:xfrm>
        </p:spPr>
        <p:txBody>
          <a:bodyPr/>
          <a:lstStyle/>
          <a:p>
            <a:pPr lvl="0"/>
            <a:r>
              <a:rPr lang="en-US" dirty="0"/>
              <a:t>Insert list of jobs/tasks with required PPE:</a:t>
            </a:r>
          </a:p>
        </p:txBody>
      </p:sp>
      <p:graphicFrame>
        <p:nvGraphicFramePr>
          <p:cNvPr id="4" name="Table 4">
            <a:extLst>
              <a:ext uri="{FF2B5EF4-FFF2-40B4-BE49-F238E27FC236}">
                <a16:creationId xmlns:a16="http://schemas.microsoft.com/office/drawing/2014/main" id="{07BF37E0-F941-4F43-AEF8-12510DB399DA}"/>
              </a:ext>
            </a:extLst>
          </p:cNvPr>
          <p:cNvGraphicFramePr>
            <a:graphicFrameLocks noGrp="1"/>
          </p:cNvGraphicFramePr>
          <p:nvPr>
            <p:extLst>
              <p:ext uri="{D42A27DB-BD31-4B8C-83A1-F6EECF244321}">
                <p14:modId xmlns:p14="http://schemas.microsoft.com/office/powerpoint/2010/main" val="1866562595"/>
              </p:ext>
            </p:extLst>
          </p:nvPr>
        </p:nvGraphicFramePr>
        <p:xfrm>
          <a:off x="329514" y="2550133"/>
          <a:ext cx="11567625" cy="3478014"/>
        </p:xfrm>
        <a:graphic>
          <a:graphicData uri="http://schemas.openxmlformats.org/drawingml/2006/table">
            <a:tbl>
              <a:tblPr firstRow="1" bandRow="1">
                <a:tableStyleId>{5C22544A-7EE6-4342-B048-85BDC9FD1C3A}</a:tableStyleId>
              </a:tblPr>
              <a:tblGrid>
                <a:gridCol w="7921664">
                  <a:extLst>
                    <a:ext uri="{9D8B030D-6E8A-4147-A177-3AD203B41FA5}">
                      <a16:colId xmlns:a16="http://schemas.microsoft.com/office/drawing/2014/main" val="3900113580"/>
                    </a:ext>
                  </a:extLst>
                </a:gridCol>
                <a:gridCol w="1301938">
                  <a:extLst>
                    <a:ext uri="{9D8B030D-6E8A-4147-A177-3AD203B41FA5}">
                      <a16:colId xmlns:a16="http://schemas.microsoft.com/office/drawing/2014/main" val="1089082075"/>
                    </a:ext>
                  </a:extLst>
                </a:gridCol>
                <a:gridCol w="2344023">
                  <a:extLst>
                    <a:ext uri="{9D8B030D-6E8A-4147-A177-3AD203B41FA5}">
                      <a16:colId xmlns:a16="http://schemas.microsoft.com/office/drawing/2014/main" val="207229760"/>
                    </a:ext>
                  </a:extLst>
                </a:gridCol>
              </a:tblGrid>
              <a:tr h="1025021">
                <a:tc>
                  <a:txBody>
                    <a:bodyPr/>
                    <a:lstStyle/>
                    <a:p>
                      <a:r>
                        <a:rPr lang="en-US" dirty="0"/>
                        <a:t>Job/Task/Position – </a:t>
                      </a:r>
                      <a:r>
                        <a:rPr lang="en-US" dirty="0">
                          <a:hlinkClick r:id="rId3"/>
                        </a:rPr>
                        <a:t>Examples from OSHA Control and Prevention of COVID 19</a:t>
                      </a:r>
                      <a:endParaRPr lang="en-US" dirty="0"/>
                    </a:p>
                  </a:txBody>
                  <a:tcPr/>
                </a:tc>
                <a:tc>
                  <a:txBody>
                    <a:bodyPr/>
                    <a:lstStyle/>
                    <a:p>
                      <a:r>
                        <a:rPr lang="en-US"/>
                        <a:t>Risk Level (Low, Med, High, Very High)</a:t>
                      </a:r>
                    </a:p>
                  </a:txBody>
                  <a:tcPr/>
                </a:tc>
                <a:tc>
                  <a:txBody>
                    <a:bodyPr/>
                    <a:lstStyle/>
                    <a:p>
                      <a:r>
                        <a:rPr lang="en-US" dirty="0"/>
                        <a:t>Required PPE</a:t>
                      </a:r>
                    </a:p>
                  </a:txBody>
                  <a:tcPr/>
                </a:tc>
                <a:extLst>
                  <a:ext uri="{0D108BD9-81ED-4DB2-BD59-A6C34878D82A}">
                    <a16:rowId xmlns:a16="http://schemas.microsoft.com/office/drawing/2014/main" val="3810764152"/>
                  </a:ext>
                </a:extLst>
              </a:tr>
              <a:tr h="551934">
                <a:tc>
                  <a:txBody>
                    <a:bodyPr/>
                    <a:lstStyle/>
                    <a:p>
                      <a:r>
                        <a:rPr lang="en-US" sz="1600" dirty="0"/>
                        <a:t>Performing administrative duties in non-public areas of work sites, away from other workers.</a:t>
                      </a:r>
                    </a:p>
                  </a:txBody>
                  <a:tcPr/>
                </a:tc>
                <a:tc>
                  <a:txBody>
                    <a:bodyPr/>
                    <a:lstStyle/>
                    <a:p>
                      <a:r>
                        <a:rPr lang="en-US" dirty="0"/>
                        <a:t>LOW</a:t>
                      </a:r>
                    </a:p>
                  </a:txBody>
                  <a:tcPr/>
                </a:tc>
                <a:tc>
                  <a:txBody>
                    <a:bodyPr/>
                    <a:lstStyle/>
                    <a:p>
                      <a:r>
                        <a:rPr lang="en-US" dirty="0"/>
                        <a:t>None</a:t>
                      </a:r>
                    </a:p>
                  </a:txBody>
                  <a:tcPr/>
                </a:tc>
                <a:extLst>
                  <a:ext uri="{0D108BD9-81ED-4DB2-BD59-A6C34878D82A}">
                    <a16:rowId xmlns:a16="http://schemas.microsoft.com/office/drawing/2014/main" val="81681822"/>
                  </a:ext>
                </a:extLst>
              </a:tr>
              <a:tr h="551934">
                <a:tc>
                  <a:txBody>
                    <a:bodyPr/>
                    <a:lstStyle/>
                    <a:p>
                      <a:r>
                        <a:rPr lang="en-US" sz="1600" dirty="0"/>
                        <a:t>Working in stock rooms or other non-public areas of stores, away from customers and other workers.</a:t>
                      </a:r>
                    </a:p>
                  </a:txBody>
                  <a:tcPr/>
                </a:tc>
                <a:tc>
                  <a:txBody>
                    <a:bodyPr/>
                    <a:lstStyle/>
                    <a:p>
                      <a:r>
                        <a:rPr lang="en-US" dirty="0"/>
                        <a:t>LOW</a:t>
                      </a:r>
                    </a:p>
                  </a:txBody>
                  <a:tcPr/>
                </a:tc>
                <a:tc>
                  <a:txBody>
                    <a:bodyPr/>
                    <a:lstStyle/>
                    <a:p>
                      <a:r>
                        <a:rPr lang="en-US" dirty="0"/>
                        <a:t>None</a:t>
                      </a:r>
                    </a:p>
                  </a:txBody>
                  <a:tcPr/>
                </a:tc>
                <a:extLst>
                  <a:ext uri="{0D108BD9-81ED-4DB2-BD59-A6C34878D82A}">
                    <a16:rowId xmlns:a16="http://schemas.microsoft.com/office/drawing/2014/main" val="1093374606"/>
                  </a:ext>
                </a:extLst>
              </a:tr>
              <a:tr h="551934">
                <a:tc>
                  <a:txBody>
                    <a:bodyPr/>
                    <a:lstStyle/>
                    <a:p>
                      <a:r>
                        <a:rPr lang="en-US" sz="1600" b="0" i="0" kern="1200" dirty="0">
                          <a:solidFill>
                            <a:schemeClr val="dk1"/>
                          </a:solidFill>
                          <a:effectLst/>
                          <a:latin typeface="+mn-lt"/>
                          <a:ea typeface="+mn-ea"/>
                          <a:cs typeface="+mn-cs"/>
                        </a:rPr>
                        <a:t>Working when the facility is closed to the public, such as overnight, performing tasks, such as stocking shelves, away from other workers.</a:t>
                      </a:r>
                      <a:endParaRPr lang="en-US" sz="1600" dirty="0"/>
                    </a:p>
                  </a:txBody>
                  <a:tcPr/>
                </a:tc>
                <a:tc>
                  <a:txBody>
                    <a:bodyPr/>
                    <a:lstStyle/>
                    <a:p>
                      <a:r>
                        <a:rPr lang="en-US" dirty="0"/>
                        <a:t>LOW</a:t>
                      </a:r>
                    </a:p>
                  </a:txBody>
                  <a:tcPr/>
                </a:tc>
                <a:tc>
                  <a:txBody>
                    <a:bodyPr/>
                    <a:lstStyle/>
                    <a:p>
                      <a:r>
                        <a:rPr lang="en-US" dirty="0"/>
                        <a:t>None</a:t>
                      </a:r>
                    </a:p>
                  </a:txBody>
                  <a:tcPr/>
                </a:tc>
                <a:extLst>
                  <a:ext uri="{0D108BD9-81ED-4DB2-BD59-A6C34878D82A}">
                    <a16:rowId xmlns:a16="http://schemas.microsoft.com/office/drawing/2014/main" val="1942094649"/>
                  </a:ext>
                </a:extLst>
              </a:tr>
              <a:tr h="551934">
                <a:tc>
                  <a:txBody>
                    <a:bodyPr/>
                    <a:lstStyle/>
                    <a:p>
                      <a:r>
                        <a:rPr lang="en-US" sz="1600" dirty="0"/>
                        <a:t>Working in high-volume retail environments, including at points of sale and other positions within such facilities.</a:t>
                      </a:r>
                    </a:p>
                  </a:txBody>
                  <a:tcPr/>
                </a:tc>
                <a:tc>
                  <a:txBody>
                    <a:bodyPr/>
                    <a:lstStyle/>
                    <a:p>
                      <a:r>
                        <a:rPr lang="en-US" dirty="0"/>
                        <a:t>Medium</a:t>
                      </a:r>
                    </a:p>
                  </a:txBody>
                  <a:tcPr/>
                </a:tc>
                <a:tc>
                  <a:txBody>
                    <a:bodyPr/>
                    <a:lstStyle/>
                    <a:p>
                      <a:r>
                        <a:rPr lang="en-US" dirty="0"/>
                        <a:t>Gloves</a:t>
                      </a:r>
                    </a:p>
                  </a:txBody>
                  <a:tcPr/>
                </a:tc>
                <a:extLst>
                  <a:ext uri="{0D108BD9-81ED-4DB2-BD59-A6C34878D82A}">
                    <a16:rowId xmlns:a16="http://schemas.microsoft.com/office/drawing/2014/main" val="2920186684"/>
                  </a:ext>
                </a:extLst>
              </a:tr>
            </a:tbl>
          </a:graphicData>
        </a:graphic>
      </p:graphicFrame>
      <p:sp>
        <p:nvSpPr>
          <p:cNvPr id="5" name="Rectangle 4">
            <a:extLst>
              <a:ext uri="{FF2B5EF4-FFF2-40B4-BE49-F238E27FC236}">
                <a16:creationId xmlns:a16="http://schemas.microsoft.com/office/drawing/2014/main" id="{9F3F05C7-460B-4AD7-89AF-38D4A3E0108C}"/>
              </a:ext>
            </a:extLst>
          </p:cNvPr>
          <p:cNvSpPr/>
          <p:nvPr/>
        </p:nvSpPr>
        <p:spPr>
          <a:xfrm>
            <a:off x="6006414" y="106681"/>
            <a:ext cx="3368418" cy="1477328"/>
          </a:xfrm>
          <a:prstGeom prst="rect">
            <a:avLst/>
          </a:prstGeom>
        </p:spPr>
        <p:txBody>
          <a:bodyPr wrap="square">
            <a:spAutoFit/>
          </a:bodyPr>
          <a:lstStyle/>
          <a:p>
            <a:pPr lvl="0"/>
            <a:r>
              <a:rPr lang="en-US" dirty="0"/>
              <a:t>PPE is a last resort and must be used only when other forms of control are unable to fully protection the employee from exposure to the hazard.  </a:t>
            </a:r>
          </a:p>
        </p:txBody>
      </p:sp>
      <p:sp>
        <p:nvSpPr>
          <p:cNvPr id="6" name="Rectangle 5">
            <a:extLst>
              <a:ext uri="{FF2B5EF4-FFF2-40B4-BE49-F238E27FC236}">
                <a16:creationId xmlns:a16="http://schemas.microsoft.com/office/drawing/2014/main" id="{0D64E745-1732-4919-9A1E-224060B2721A}"/>
              </a:ext>
            </a:extLst>
          </p:cNvPr>
          <p:cNvSpPr/>
          <p:nvPr/>
        </p:nvSpPr>
        <p:spPr>
          <a:xfrm>
            <a:off x="239928" y="6234530"/>
            <a:ext cx="11532972" cy="369332"/>
          </a:xfrm>
          <a:prstGeom prst="rect">
            <a:avLst/>
          </a:prstGeom>
        </p:spPr>
        <p:txBody>
          <a:bodyPr wrap="square">
            <a:spAutoFit/>
          </a:bodyPr>
          <a:lstStyle/>
          <a:p>
            <a:pPr algn="ctr"/>
            <a:r>
              <a:rPr lang="en-US" dirty="0"/>
              <a:t>PPE is selected based on the hazard assessment and workers specific job duties.</a:t>
            </a:r>
          </a:p>
        </p:txBody>
      </p:sp>
    </p:spTree>
    <p:extLst>
      <p:ext uri="{BB962C8B-B14F-4D97-AF65-F5344CB8AC3E}">
        <p14:creationId xmlns:p14="http://schemas.microsoft.com/office/powerpoint/2010/main" val="409518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AFD2-E62A-4ED0-92CF-23B3450B1939}"/>
              </a:ext>
            </a:extLst>
          </p:cNvPr>
          <p:cNvSpPr>
            <a:spLocks noGrp="1"/>
          </p:cNvSpPr>
          <p:nvPr>
            <p:ph type="title"/>
          </p:nvPr>
        </p:nvSpPr>
        <p:spPr/>
        <p:txBody>
          <a:bodyPr/>
          <a:lstStyle/>
          <a:p>
            <a:r>
              <a:rPr lang="en-US" dirty="0"/>
              <a:t>Proper Use of PPE</a:t>
            </a:r>
          </a:p>
        </p:txBody>
      </p:sp>
      <p:sp>
        <p:nvSpPr>
          <p:cNvPr id="3" name="Content Placeholder 2">
            <a:extLst>
              <a:ext uri="{FF2B5EF4-FFF2-40B4-BE49-F238E27FC236}">
                <a16:creationId xmlns:a16="http://schemas.microsoft.com/office/drawing/2014/main" id="{19709731-1430-4718-BDF2-257F529A9E06}"/>
              </a:ext>
            </a:extLst>
          </p:cNvPr>
          <p:cNvSpPr>
            <a:spLocks noGrp="1"/>
          </p:cNvSpPr>
          <p:nvPr>
            <p:ph sz="quarter" idx="13"/>
          </p:nvPr>
        </p:nvSpPr>
        <p:spPr/>
        <p:txBody>
          <a:bodyPr>
            <a:normAutofit/>
          </a:bodyPr>
          <a:lstStyle/>
          <a:p>
            <a:r>
              <a:rPr lang="en-US" dirty="0"/>
              <a:t>Review/Demonstrate proper use of PPE:</a:t>
            </a:r>
          </a:p>
          <a:p>
            <a:pPr lvl="1"/>
            <a:r>
              <a:rPr lang="en-US" dirty="0"/>
              <a:t>How to put it on and take it off without cross contamination</a:t>
            </a:r>
          </a:p>
          <a:p>
            <a:pPr lvl="1"/>
            <a:r>
              <a:rPr lang="en-US" dirty="0"/>
              <a:t>Proper use and limitations</a:t>
            </a:r>
          </a:p>
          <a:p>
            <a:pPr lvl="1"/>
            <a:r>
              <a:rPr lang="en-US" dirty="0"/>
              <a:t>How to fit it correctly</a:t>
            </a:r>
          </a:p>
          <a:p>
            <a:pPr lvl="1"/>
            <a:r>
              <a:rPr lang="en-US" dirty="0"/>
              <a:t>How to inspect it</a:t>
            </a:r>
          </a:p>
          <a:p>
            <a:pPr lvl="2"/>
            <a:r>
              <a:rPr lang="en-US" dirty="0"/>
              <a:t>Serviceable condition</a:t>
            </a:r>
          </a:p>
          <a:p>
            <a:pPr lvl="2"/>
            <a:r>
              <a:rPr lang="en-US" dirty="0"/>
              <a:t>What to do if it doesn’t meet standards</a:t>
            </a:r>
          </a:p>
          <a:p>
            <a:pPr lvl="1"/>
            <a:r>
              <a:rPr lang="en-US" dirty="0"/>
              <a:t>How to dispose of it if contaminated</a:t>
            </a:r>
          </a:p>
          <a:p>
            <a:pPr lvl="1"/>
            <a:r>
              <a:rPr lang="en-US" dirty="0"/>
              <a:t>Maintenance if it is not disposable</a:t>
            </a:r>
          </a:p>
          <a:p>
            <a:pPr lvl="2"/>
            <a:r>
              <a:rPr lang="en-US" dirty="0"/>
              <a:t>Laundering/Cleaning/Disinfection</a:t>
            </a:r>
          </a:p>
          <a:p>
            <a:pPr lvl="2"/>
            <a:r>
              <a:rPr lang="en-US" dirty="0"/>
              <a:t>Storage</a:t>
            </a:r>
          </a:p>
        </p:txBody>
      </p:sp>
    </p:spTree>
    <p:extLst>
      <p:ext uri="{BB962C8B-B14F-4D97-AF65-F5344CB8AC3E}">
        <p14:creationId xmlns:p14="http://schemas.microsoft.com/office/powerpoint/2010/main" val="272969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1D1F-C7E4-48ED-B7BF-BFA634ADA85B}"/>
              </a:ext>
            </a:extLst>
          </p:cNvPr>
          <p:cNvSpPr>
            <a:spLocks noGrp="1"/>
          </p:cNvSpPr>
          <p:nvPr>
            <p:ph type="title"/>
          </p:nvPr>
        </p:nvSpPr>
        <p:spPr/>
        <p:txBody>
          <a:bodyPr/>
          <a:lstStyle/>
          <a:p>
            <a:r>
              <a:rPr lang="en-US"/>
              <a:t>Face Coverings	and Respirators</a:t>
            </a:r>
          </a:p>
        </p:txBody>
      </p:sp>
      <p:sp>
        <p:nvSpPr>
          <p:cNvPr id="3" name="Text Placeholder 2">
            <a:extLst>
              <a:ext uri="{FF2B5EF4-FFF2-40B4-BE49-F238E27FC236}">
                <a16:creationId xmlns:a16="http://schemas.microsoft.com/office/drawing/2014/main" id="{088B1096-FE9A-4F55-B6A6-3CAF30E7447C}"/>
              </a:ext>
            </a:extLst>
          </p:cNvPr>
          <p:cNvSpPr>
            <a:spLocks noGrp="1"/>
          </p:cNvSpPr>
          <p:nvPr>
            <p:ph sz="quarter" idx="13"/>
          </p:nvPr>
        </p:nvSpPr>
        <p:spPr/>
        <p:txBody>
          <a:bodyPr/>
          <a:lstStyle/>
          <a:p>
            <a:pPr lvl="0"/>
            <a:r>
              <a:rPr lang="en-US" dirty="0"/>
              <a:t>&lt;Insert company policy on use of face coverings and respirators&gt;</a:t>
            </a:r>
          </a:p>
          <a:p>
            <a:pPr lvl="2"/>
            <a:endParaRPr lang="en-US" dirty="0"/>
          </a:p>
          <a:p>
            <a:pPr lvl="2"/>
            <a:r>
              <a:rPr lang="en-US" dirty="0"/>
              <a:t>&lt;THIS REQUIRMENT MUST BE INLINE WITH LOCAL, STATE, AND FEDERAL GUIDANCE&gt;</a:t>
            </a:r>
          </a:p>
          <a:p>
            <a:pPr marL="914400" lvl="2" indent="0">
              <a:buNone/>
            </a:pPr>
            <a:endParaRPr lang="en-US" dirty="0"/>
          </a:p>
        </p:txBody>
      </p:sp>
    </p:spTree>
    <p:extLst>
      <p:ext uri="{BB962C8B-B14F-4D97-AF65-F5344CB8AC3E}">
        <p14:creationId xmlns:p14="http://schemas.microsoft.com/office/powerpoint/2010/main" val="2589596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1048-9D0B-4A28-AADA-0559589C565B}"/>
              </a:ext>
            </a:extLst>
          </p:cNvPr>
          <p:cNvSpPr>
            <a:spLocks noGrp="1"/>
          </p:cNvSpPr>
          <p:nvPr>
            <p:ph type="title"/>
          </p:nvPr>
        </p:nvSpPr>
        <p:spPr/>
        <p:txBody>
          <a:bodyPr/>
          <a:lstStyle/>
          <a:p>
            <a:r>
              <a:rPr lang="en-US" dirty="0"/>
              <a:t>Jobs/Tasks that Require Respirators</a:t>
            </a:r>
          </a:p>
        </p:txBody>
      </p:sp>
      <p:sp>
        <p:nvSpPr>
          <p:cNvPr id="3" name="Text Placeholder 2">
            <a:extLst>
              <a:ext uri="{FF2B5EF4-FFF2-40B4-BE49-F238E27FC236}">
                <a16:creationId xmlns:a16="http://schemas.microsoft.com/office/drawing/2014/main" id="{DA7F447C-7275-43E4-BC3D-25FB0409D526}"/>
              </a:ext>
            </a:extLst>
          </p:cNvPr>
          <p:cNvSpPr>
            <a:spLocks noGrp="1"/>
          </p:cNvSpPr>
          <p:nvPr>
            <p:ph sz="quarter" idx="13"/>
          </p:nvPr>
        </p:nvSpPr>
        <p:spPr>
          <a:xfrm>
            <a:off x="419100" y="1998266"/>
            <a:ext cx="11443386" cy="788478"/>
          </a:xfrm>
        </p:spPr>
        <p:txBody>
          <a:bodyPr>
            <a:normAutofit fontScale="92500" lnSpcReduction="10000"/>
          </a:bodyPr>
          <a:lstStyle/>
          <a:p>
            <a:r>
              <a:rPr lang="en-US" dirty="0"/>
              <a:t>List the tasks at your company where respirators are required because of the current pandemic threat:</a:t>
            </a:r>
          </a:p>
        </p:txBody>
      </p:sp>
    </p:spTree>
    <p:extLst>
      <p:ext uri="{BB962C8B-B14F-4D97-AF65-F5344CB8AC3E}">
        <p14:creationId xmlns:p14="http://schemas.microsoft.com/office/powerpoint/2010/main" val="2500171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3D5A-562A-4368-B12F-20A9AEC9E8CE}"/>
              </a:ext>
            </a:extLst>
          </p:cNvPr>
          <p:cNvSpPr>
            <a:spLocks noGrp="1"/>
          </p:cNvSpPr>
          <p:nvPr>
            <p:ph type="title"/>
          </p:nvPr>
        </p:nvSpPr>
        <p:spPr>
          <a:xfrm>
            <a:off x="0" y="277983"/>
            <a:ext cx="7860632" cy="1412705"/>
          </a:xfrm>
        </p:spPr>
        <p:txBody>
          <a:bodyPr>
            <a:normAutofit fontScale="90000"/>
          </a:bodyPr>
          <a:lstStyle/>
          <a:p>
            <a:r>
              <a:rPr lang="en-US" dirty="0"/>
              <a:t>Additional Requirements for Traveling Workers</a:t>
            </a:r>
          </a:p>
        </p:txBody>
      </p:sp>
      <p:sp>
        <p:nvSpPr>
          <p:cNvPr id="3" name="Content Placeholder 2">
            <a:extLst>
              <a:ext uri="{FF2B5EF4-FFF2-40B4-BE49-F238E27FC236}">
                <a16:creationId xmlns:a16="http://schemas.microsoft.com/office/drawing/2014/main" id="{5BFE70C4-9C19-41DB-B8EE-FEDF886D4476}"/>
              </a:ext>
            </a:extLst>
          </p:cNvPr>
          <p:cNvSpPr>
            <a:spLocks noGrp="1"/>
          </p:cNvSpPr>
          <p:nvPr>
            <p:ph sz="quarter" idx="13"/>
          </p:nvPr>
        </p:nvSpPr>
        <p:spPr/>
        <p:txBody>
          <a:bodyPr>
            <a:normAutofit/>
          </a:bodyPr>
          <a:lstStyle/>
          <a:p>
            <a:r>
              <a:rPr lang="en-US" dirty="0"/>
              <a:t>Prior to traveling to visit a customer, the customer’s Workplace Exposure Risk Classification must be determined:</a:t>
            </a:r>
          </a:p>
          <a:p>
            <a:pPr lvl="1"/>
            <a:r>
              <a:rPr lang="en-US" dirty="0"/>
              <a:t>&lt;COMPANY&gt; process</a:t>
            </a:r>
          </a:p>
          <a:p>
            <a:pPr lvl="1"/>
            <a:endParaRPr lang="en-US" dirty="0"/>
          </a:p>
          <a:p>
            <a:r>
              <a:rPr lang="en-US" dirty="0"/>
              <a:t>For Very High and High exposures control plan is in place and approved by direct supervisor/management.</a:t>
            </a:r>
          </a:p>
          <a:p>
            <a:pPr lvl="1"/>
            <a:r>
              <a:rPr lang="en-US" dirty="0"/>
              <a:t>Insert &lt;COMPANY&gt; plan to manage exposures</a:t>
            </a:r>
          </a:p>
          <a:p>
            <a:pPr lvl="1"/>
            <a:endParaRPr lang="en-US" dirty="0"/>
          </a:p>
          <a:p>
            <a:pPr marL="0" indent="0">
              <a:buNone/>
            </a:pPr>
            <a:endParaRPr lang="en-US" dirty="0"/>
          </a:p>
        </p:txBody>
      </p:sp>
      <p:pic>
        <p:nvPicPr>
          <p:cNvPr id="6" name="Picture 5">
            <a:extLst>
              <a:ext uri="{FF2B5EF4-FFF2-40B4-BE49-F238E27FC236}">
                <a16:creationId xmlns:a16="http://schemas.microsoft.com/office/drawing/2014/main" id="{D7B071E3-EBE4-4CDC-964A-BAEC4BE98D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7406" y="5432868"/>
            <a:ext cx="1683867" cy="11780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8708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F230-94FB-4490-AF83-1AED63D8D85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F2BEDDC-0F90-4AE7-9120-A959B2C908CD}"/>
              </a:ext>
            </a:extLst>
          </p:cNvPr>
          <p:cNvSpPr>
            <a:spLocks noGrp="1"/>
          </p:cNvSpPr>
          <p:nvPr>
            <p:ph sz="quarter" idx="13"/>
          </p:nvPr>
        </p:nvSpPr>
        <p:spPr/>
        <p:txBody>
          <a:bodyPr/>
          <a:lstStyle/>
          <a:p>
            <a:r>
              <a:rPr lang="en-US" dirty="0"/>
              <a:t>Please contact &lt;COMPANY Designate Representative&gt; or any company manager with questions.</a:t>
            </a:r>
          </a:p>
        </p:txBody>
      </p:sp>
    </p:spTree>
    <p:extLst>
      <p:ext uri="{BB962C8B-B14F-4D97-AF65-F5344CB8AC3E}">
        <p14:creationId xmlns:p14="http://schemas.microsoft.com/office/powerpoint/2010/main" val="4004937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4692-E57E-4DDA-87EF-D74D5D1F98C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B3B3A70-83B9-4BC0-A138-2030CCF81860}"/>
              </a:ext>
            </a:extLst>
          </p:cNvPr>
          <p:cNvSpPr>
            <a:spLocks noGrp="1"/>
          </p:cNvSpPr>
          <p:nvPr>
            <p:ph sz="quarter" idx="13"/>
          </p:nvPr>
        </p:nvSpPr>
        <p:spPr/>
        <p:txBody>
          <a:bodyPr>
            <a:normAutofit fontScale="62500" lnSpcReduction="20000"/>
          </a:bodyPr>
          <a:lstStyle/>
          <a:p>
            <a:r>
              <a:rPr lang="en-US" u="sng" dirty="0">
                <a:hlinkClick r:id="rId2"/>
              </a:rPr>
              <a:t>CDC Return to Work for Healthcare</a:t>
            </a:r>
            <a:endParaRPr lang="en-US" dirty="0"/>
          </a:p>
          <a:p>
            <a:r>
              <a:rPr lang="en-US" u="sng" dirty="0">
                <a:hlinkClick r:id="rId3"/>
              </a:rPr>
              <a:t>CDC Return To Work</a:t>
            </a:r>
            <a:endParaRPr lang="en-US" dirty="0"/>
          </a:p>
          <a:p>
            <a:r>
              <a:rPr lang="en-US" u="sng" dirty="0">
                <a:hlinkClick r:id="rId4"/>
              </a:rPr>
              <a:t>CDC Interim Guidance for Employers</a:t>
            </a:r>
            <a:endParaRPr lang="en-US" dirty="0"/>
          </a:p>
          <a:p>
            <a:r>
              <a:rPr lang="en-US" u="sng" dirty="0">
                <a:hlinkClick r:id="rId5"/>
              </a:rPr>
              <a:t>CDC Guidance for Travelers inside USA</a:t>
            </a:r>
            <a:endParaRPr lang="en-US" dirty="0"/>
          </a:p>
          <a:p>
            <a:r>
              <a:rPr lang="en-US" u="sng" dirty="0">
                <a:hlinkClick r:id="rId6"/>
              </a:rPr>
              <a:t>CDC Coronavirus Prevention</a:t>
            </a:r>
            <a:endParaRPr lang="en-US" dirty="0"/>
          </a:p>
          <a:p>
            <a:r>
              <a:rPr lang="en-US" u="sng" dirty="0">
                <a:hlinkClick r:id="rId7"/>
              </a:rPr>
              <a:t>CDC List of State and Local Health Departments</a:t>
            </a:r>
            <a:endParaRPr lang="en-US" dirty="0"/>
          </a:p>
          <a:p>
            <a:r>
              <a:rPr lang="en-US" u="sng" dirty="0">
                <a:hlinkClick r:id="rId8"/>
              </a:rPr>
              <a:t>CDC Critical Workers Implementing Safety Practices</a:t>
            </a:r>
            <a:endParaRPr lang="en-US" dirty="0"/>
          </a:p>
          <a:p>
            <a:r>
              <a:rPr lang="en-US" u="sng" dirty="0">
                <a:hlinkClick r:id="rId9"/>
              </a:rPr>
              <a:t>CDC Business Response Guidance</a:t>
            </a:r>
            <a:endParaRPr lang="en-US" dirty="0"/>
          </a:p>
          <a:p>
            <a:r>
              <a:rPr lang="en-US" u="sng" dirty="0">
                <a:hlinkClick r:id="rId10"/>
              </a:rPr>
              <a:t>CDC Risk Assessment Guidance</a:t>
            </a:r>
            <a:endParaRPr lang="en-US" dirty="0"/>
          </a:p>
          <a:p>
            <a:r>
              <a:rPr lang="en-US" u="sng" dirty="0">
                <a:hlinkClick r:id="rId11"/>
              </a:rPr>
              <a:t>OSHA COVID-19 Background</a:t>
            </a:r>
            <a:endParaRPr lang="en-US" u="sng" dirty="0"/>
          </a:p>
          <a:p>
            <a:r>
              <a:rPr lang="en-US" u="sng" dirty="0">
                <a:hlinkClick r:id="rId12"/>
              </a:rPr>
              <a:t>OSHA Return to Work</a:t>
            </a:r>
            <a:endParaRPr lang="en-US" u="sng" dirty="0"/>
          </a:p>
          <a:p>
            <a:r>
              <a:rPr lang="en-US" u="sng" dirty="0">
                <a:hlinkClick r:id="rId13"/>
              </a:rPr>
              <a:t>AIHA Coronavirus Outbreak Resource Center</a:t>
            </a:r>
            <a:endParaRPr lang="en-US" u="sng" dirty="0"/>
          </a:p>
          <a:p>
            <a:r>
              <a:rPr lang="en-US" u="sng" dirty="0">
                <a:hlinkClick r:id="rId14"/>
              </a:rPr>
              <a:t>OSHA Protecting Workers During a Pandemic</a:t>
            </a:r>
            <a:endParaRPr lang="en-US" u="sng" dirty="0"/>
          </a:p>
          <a:p>
            <a:r>
              <a:rPr lang="en-US" u="sng" dirty="0">
                <a:hlinkClick r:id="rId15"/>
              </a:rPr>
              <a:t>OSHA Guidance on Preparing Workplaces for COVID-19</a:t>
            </a:r>
            <a:endParaRPr lang="en-US" u="sng" dirty="0"/>
          </a:p>
          <a:p>
            <a:endParaRPr lang="en-US" dirty="0"/>
          </a:p>
          <a:p>
            <a:endParaRPr lang="en-US" dirty="0"/>
          </a:p>
        </p:txBody>
      </p:sp>
    </p:spTree>
    <p:extLst>
      <p:ext uri="{BB962C8B-B14F-4D97-AF65-F5344CB8AC3E}">
        <p14:creationId xmlns:p14="http://schemas.microsoft.com/office/powerpoint/2010/main" val="31126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F3FC4-CC62-4131-A460-BD340CDAEB31}"/>
              </a:ext>
            </a:extLst>
          </p:cNvPr>
          <p:cNvSpPr>
            <a:spLocks noGrp="1"/>
          </p:cNvSpPr>
          <p:nvPr>
            <p:ph type="title"/>
          </p:nvPr>
        </p:nvSpPr>
        <p:spPr/>
        <p:txBody>
          <a:bodyPr/>
          <a:lstStyle/>
          <a:p>
            <a:r>
              <a:rPr lang="en-US"/>
              <a:t>Learning Objectives</a:t>
            </a:r>
          </a:p>
        </p:txBody>
      </p:sp>
      <p:sp>
        <p:nvSpPr>
          <p:cNvPr id="5" name="Content Placeholder 4">
            <a:extLst>
              <a:ext uri="{FF2B5EF4-FFF2-40B4-BE49-F238E27FC236}">
                <a16:creationId xmlns:a16="http://schemas.microsoft.com/office/drawing/2014/main" id="{29D6E120-B500-404B-AE6D-604F8808B7E8}"/>
              </a:ext>
            </a:extLst>
          </p:cNvPr>
          <p:cNvSpPr>
            <a:spLocks noGrp="1"/>
          </p:cNvSpPr>
          <p:nvPr>
            <p:ph sz="quarter" idx="13"/>
          </p:nvPr>
        </p:nvSpPr>
        <p:spPr/>
        <p:txBody>
          <a:bodyPr>
            <a:normAutofit/>
          </a:bodyPr>
          <a:lstStyle/>
          <a:p>
            <a:r>
              <a:rPr lang="en-US" sz="3200" dirty="0"/>
              <a:t>Employees will:</a:t>
            </a:r>
          </a:p>
          <a:p>
            <a:pPr lvl="1"/>
            <a:r>
              <a:rPr lang="en-US" sz="2800" dirty="0"/>
              <a:t>Understand what COVID-19 is, its symptoms, how it is spread, what to do if they feel symptoms</a:t>
            </a:r>
          </a:p>
          <a:p>
            <a:pPr lvl="1"/>
            <a:r>
              <a:rPr lang="en-US" sz="2800" dirty="0"/>
              <a:t>Understand their responsibilities to reduce and prevent exposure as it applies to the current pandemic</a:t>
            </a:r>
          </a:p>
          <a:p>
            <a:pPr lvl="1"/>
            <a:r>
              <a:rPr lang="en-US" sz="2800" dirty="0"/>
              <a:t>Know the Exposure Risk Level for their task/job/position</a:t>
            </a:r>
          </a:p>
          <a:p>
            <a:pPr lvl="1"/>
            <a:r>
              <a:rPr lang="en-US" sz="2800" dirty="0"/>
              <a:t>Understand the hazard controls as they apply to their job </a:t>
            </a:r>
          </a:p>
          <a:p>
            <a:pPr lvl="1"/>
            <a:r>
              <a:rPr lang="en-US" sz="2800" dirty="0"/>
              <a:t>Know the company-designated representative</a:t>
            </a:r>
          </a:p>
        </p:txBody>
      </p:sp>
    </p:spTree>
    <p:extLst>
      <p:ext uri="{BB962C8B-B14F-4D97-AF65-F5344CB8AC3E}">
        <p14:creationId xmlns:p14="http://schemas.microsoft.com/office/powerpoint/2010/main" val="157574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7270-17CA-4A56-B37F-A29254609387}"/>
              </a:ext>
            </a:extLst>
          </p:cNvPr>
          <p:cNvSpPr>
            <a:spLocks noGrp="1"/>
          </p:cNvSpPr>
          <p:nvPr>
            <p:ph type="title"/>
          </p:nvPr>
        </p:nvSpPr>
        <p:spPr/>
        <p:txBody>
          <a:bodyPr/>
          <a:lstStyle/>
          <a:p>
            <a:r>
              <a:rPr lang="en-US"/>
              <a:t>Employee Responsibilities</a:t>
            </a:r>
          </a:p>
        </p:txBody>
      </p:sp>
      <p:sp>
        <p:nvSpPr>
          <p:cNvPr id="3" name="Text Placeholder 2">
            <a:extLst>
              <a:ext uri="{FF2B5EF4-FFF2-40B4-BE49-F238E27FC236}">
                <a16:creationId xmlns:a16="http://schemas.microsoft.com/office/drawing/2014/main" id="{A4634E74-AD8F-4F41-854D-AE36D5474285}"/>
              </a:ext>
            </a:extLst>
          </p:cNvPr>
          <p:cNvSpPr>
            <a:spLocks noGrp="1"/>
          </p:cNvSpPr>
          <p:nvPr>
            <p:ph sz="quarter" idx="13"/>
          </p:nvPr>
        </p:nvSpPr>
        <p:spPr/>
        <p:txBody>
          <a:bodyPr/>
          <a:lstStyle/>
          <a:p>
            <a:pPr lvl="0"/>
            <a:r>
              <a:rPr lang="en-US" dirty="0"/>
              <a:t>&lt;Insert employee responsibilities here&gt;</a:t>
            </a:r>
          </a:p>
        </p:txBody>
      </p:sp>
    </p:spTree>
    <p:extLst>
      <p:ext uri="{BB962C8B-B14F-4D97-AF65-F5344CB8AC3E}">
        <p14:creationId xmlns:p14="http://schemas.microsoft.com/office/powerpoint/2010/main" val="142722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posing for the camera&#10;&#10;Description automatically generated">
            <a:extLst>
              <a:ext uri="{FF2B5EF4-FFF2-40B4-BE49-F238E27FC236}">
                <a16:creationId xmlns:a16="http://schemas.microsoft.com/office/drawing/2014/main" id="{73F20782-7336-486E-BC54-C7F7804A5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46"/>
          <a:stretch/>
        </p:blipFill>
        <p:spPr>
          <a:xfrm flipH="1">
            <a:off x="0" y="2103738"/>
            <a:ext cx="2792851" cy="4071333"/>
          </a:xfrm>
          <a:prstGeom prst="rect">
            <a:avLst/>
          </a:prstGeom>
        </p:spPr>
      </p:pic>
      <p:sp>
        <p:nvSpPr>
          <p:cNvPr id="2" name="Title 1">
            <a:extLst>
              <a:ext uri="{FF2B5EF4-FFF2-40B4-BE49-F238E27FC236}">
                <a16:creationId xmlns:a16="http://schemas.microsoft.com/office/drawing/2014/main" id="{2543436B-D63D-4EE0-B35F-DA9977504113}"/>
              </a:ext>
            </a:extLst>
          </p:cNvPr>
          <p:cNvSpPr>
            <a:spLocks noGrp="1"/>
          </p:cNvSpPr>
          <p:nvPr>
            <p:ph type="title"/>
          </p:nvPr>
        </p:nvSpPr>
        <p:spPr/>
        <p:txBody>
          <a:bodyPr/>
          <a:lstStyle/>
          <a:p>
            <a:r>
              <a:rPr lang="en-US"/>
              <a:t>What is Coronavirus (COVID-19)?</a:t>
            </a:r>
          </a:p>
        </p:txBody>
      </p:sp>
      <p:sp>
        <p:nvSpPr>
          <p:cNvPr id="6" name="Text Placeholder 2">
            <a:extLst>
              <a:ext uri="{FF2B5EF4-FFF2-40B4-BE49-F238E27FC236}">
                <a16:creationId xmlns:a16="http://schemas.microsoft.com/office/drawing/2014/main" id="{88B1DA5F-02B7-40A1-8A42-C2B169E3DB53}"/>
              </a:ext>
            </a:extLst>
          </p:cNvPr>
          <p:cNvSpPr txBox="1">
            <a:spLocks/>
          </p:cNvSpPr>
          <p:nvPr/>
        </p:nvSpPr>
        <p:spPr>
          <a:xfrm>
            <a:off x="2329069" y="2273778"/>
            <a:ext cx="7533861" cy="4567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There are many types of human coronaviruses including some that commonly cause mild upper-respiratory tract illnesses</a:t>
            </a:r>
          </a:p>
          <a:p>
            <a:pPr marL="0" indent="0" algn="ctr">
              <a:buFont typeface="Arial" panose="020B0604020202020204" pitchFamily="34" charset="0"/>
              <a:buNone/>
            </a:pPr>
            <a:endParaRPr lang="en-US"/>
          </a:p>
          <a:p>
            <a:pPr marL="0" indent="0" algn="ctr">
              <a:buFont typeface="Arial" panose="020B0604020202020204" pitchFamily="34" charset="0"/>
              <a:buNone/>
            </a:pPr>
            <a:r>
              <a:rPr lang="en-US"/>
              <a:t>COVID-19 is a new disease, caused by a novel (or new) coronavirus that has not previously been seen in humans</a:t>
            </a:r>
          </a:p>
          <a:p>
            <a:pPr marL="0" indent="0" algn="ctr">
              <a:buFont typeface="Arial" panose="020B0604020202020204" pitchFamily="34" charset="0"/>
              <a:buNone/>
            </a:pPr>
            <a:endParaRPr lang="en-US"/>
          </a:p>
        </p:txBody>
      </p:sp>
      <p:pic>
        <p:nvPicPr>
          <p:cNvPr id="7" name="Picture 6" descr="A close up of a plant&#10;&#10;Description automatically generated">
            <a:extLst>
              <a:ext uri="{FF2B5EF4-FFF2-40B4-BE49-F238E27FC236}">
                <a16:creationId xmlns:a16="http://schemas.microsoft.com/office/drawing/2014/main" id="{68C90AB9-EB33-4CE2-AA48-EFA4478138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375" t="4627" r="20762" b="5954"/>
          <a:stretch/>
        </p:blipFill>
        <p:spPr>
          <a:xfrm>
            <a:off x="9703762" y="2783993"/>
            <a:ext cx="2488238" cy="2537837"/>
          </a:xfrm>
          <a:prstGeom prst="rect">
            <a:avLst/>
          </a:prstGeom>
        </p:spPr>
      </p:pic>
    </p:spTree>
    <p:extLst>
      <p:ext uri="{BB962C8B-B14F-4D97-AF65-F5344CB8AC3E}">
        <p14:creationId xmlns:p14="http://schemas.microsoft.com/office/powerpoint/2010/main" val="203441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0FB8-8DD4-4601-B4C5-4266248A1900}"/>
              </a:ext>
            </a:extLst>
          </p:cNvPr>
          <p:cNvSpPr>
            <a:spLocks noGrp="1"/>
          </p:cNvSpPr>
          <p:nvPr>
            <p:ph type="title"/>
          </p:nvPr>
        </p:nvSpPr>
        <p:spPr/>
        <p:txBody>
          <a:bodyPr/>
          <a:lstStyle/>
          <a:p>
            <a:r>
              <a:rPr lang="en-US"/>
              <a:t>How COVID-19 is Spread?</a:t>
            </a:r>
          </a:p>
        </p:txBody>
      </p:sp>
      <p:sp>
        <p:nvSpPr>
          <p:cNvPr id="3" name="Text Placeholder 2">
            <a:extLst>
              <a:ext uri="{FF2B5EF4-FFF2-40B4-BE49-F238E27FC236}">
                <a16:creationId xmlns:a16="http://schemas.microsoft.com/office/drawing/2014/main" id="{8FB74E46-9BA9-495B-8A12-1D128856954F}"/>
              </a:ext>
            </a:extLst>
          </p:cNvPr>
          <p:cNvSpPr>
            <a:spLocks noGrp="1"/>
          </p:cNvSpPr>
          <p:nvPr>
            <p:ph sz="quarter" idx="13"/>
          </p:nvPr>
        </p:nvSpPr>
        <p:spPr/>
        <p:txBody>
          <a:bodyPr vert="horz" lIns="91440" tIns="45720" rIns="91440" bIns="45720" rtlCol="0" anchor="t">
            <a:normAutofit/>
          </a:bodyPr>
          <a:lstStyle/>
          <a:p>
            <a:pPr marL="0" indent="0">
              <a:spcAft>
                <a:spcPts val="600"/>
              </a:spcAft>
              <a:buNone/>
            </a:pPr>
            <a:r>
              <a:rPr lang="en-US" sz="3200" dirty="0"/>
              <a:t>Person-to-person transmission during close contact (within 6 feet):</a:t>
            </a:r>
          </a:p>
          <a:p>
            <a:pPr>
              <a:spcAft>
                <a:spcPts val="600"/>
              </a:spcAft>
            </a:pPr>
            <a:r>
              <a:rPr lang="en-US" dirty="0"/>
              <a:t>Mainly via droplets of respiratory secretions produced when an infected person coughs, sneezes, or talks.</a:t>
            </a:r>
            <a:endParaRPr lang="en-US" dirty="0">
              <a:cs typeface="Calibri"/>
            </a:endParaRPr>
          </a:p>
          <a:p>
            <a:pPr>
              <a:spcAft>
                <a:spcPts val="600"/>
              </a:spcAft>
            </a:pPr>
            <a:r>
              <a:rPr lang="en-US" dirty="0"/>
              <a:t>These droplets are believed to enter the mouths and noses of people nearby and can be inhaled into the nasal cavities and lungs.</a:t>
            </a:r>
            <a:endParaRPr lang="en-US" dirty="0">
              <a:cs typeface="Calibri" panose="020F0502020204030204"/>
            </a:endParaRPr>
          </a:p>
          <a:p>
            <a:pPr>
              <a:spcAft>
                <a:spcPts val="600"/>
              </a:spcAft>
            </a:pPr>
            <a:r>
              <a:rPr lang="en-US" dirty="0"/>
              <a:t>There is also growing evidence of transmission risk from infected persons without symptoms or before the onset of recognized symptoms.</a:t>
            </a:r>
            <a:endParaRPr lang="en-US" dirty="0">
              <a:cs typeface="Calibri" panose="020F0502020204030204"/>
            </a:endParaRPr>
          </a:p>
          <a:p>
            <a:pPr>
              <a:spcAft>
                <a:spcPts val="600"/>
              </a:spcAft>
            </a:pPr>
            <a:endParaRPr lang="en-US" dirty="0"/>
          </a:p>
        </p:txBody>
      </p:sp>
    </p:spTree>
    <p:extLst>
      <p:ext uri="{BB962C8B-B14F-4D97-AF65-F5344CB8AC3E}">
        <p14:creationId xmlns:p14="http://schemas.microsoft.com/office/powerpoint/2010/main" val="293759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0FB8-8DD4-4601-B4C5-4266248A1900}"/>
              </a:ext>
            </a:extLst>
          </p:cNvPr>
          <p:cNvSpPr>
            <a:spLocks noGrp="1"/>
          </p:cNvSpPr>
          <p:nvPr>
            <p:ph type="title"/>
          </p:nvPr>
        </p:nvSpPr>
        <p:spPr/>
        <p:txBody>
          <a:bodyPr/>
          <a:lstStyle/>
          <a:p>
            <a:r>
              <a:rPr lang="en-US"/>
              <a:t>How COVID-19 is Spread?</a:t>
            </a:r>
          </a:p>
        </p:txBody>
      </p:sp>
      <p:sp>
        <p:nvSpPr>
          <p:cNvPr id="3" name="Text Placeholder 2">
            <a:extLst>
              <a:ext uri="{FF2B5EF4-FFF2-40B4-BE49-F238E27FC236}">
                <a16:creationId xmlns:a16="http://schemas.microsoft.com/office/drawing/2014/main" id="{8FB74E46-9BA9-495B-8A12-1D128856954F}"/>
              </a:ext>
            </a:extLst>
          </p:cNvPr>
          <p:cNvSpPr>
            <a:spLocks noGrp="1"/>
          </p:cNvSpPr>
          <p:nvPr>
            <p:ph sz="quarter" idx="13"/>
          </p:nvPr>
        </p:nvSpPr>
        <p:spPr/>
        <p:txBody>
          <a:bodyPr>
            <a:normAutofit/>
          </a:bodyPr>
          <a:lstStyle/>
          <a:p>
            <a:pPr>
              <a:spcAft>
                <a:spcPts val="600"/>
              </a:spcAft>
            </a:pPr>
            <a:r>
              <a:rPr lang="en-US" sz="3200"/>
              <a:t>Touching contaminated surfaces or objects, and then touching your mouth, nose, or possibly eyes</a:t>
            </a:r>
          </a:p>
          <a:p>
            <a:endParaRPr lang="en-US" sz="3200"/>
          </a:p>
        </p:txBody>
      </p:sp>
      <p:pic>
        <p:nvPicPr>
          <p:cNvPr id="6" name="Picture 5" descr="A person in a white shirt&#10;&#10;Description automatically generated">
            <a:extLst>
              <a:ext uri="{FF2B5EF4-FFF2-40B4-BE49-F238E27FC236}">
                <a16:creationId xmlns:a16="http://schemas.microsoft.com/office/drawing/2014/main" id="{735F266B-9654-47B1-9382-72F4CC2C55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84"/>
          <a:stretch/>
        </p:blipFill>
        <p:spPr>
          <a:xfrm>
            <a:off x="7189304" y="3429000"/>
            <a:ext cx="2988363" cy="2321675"/>
          </a:xfrm>
          <a:prstGeom prst="rect">
            <a:avLst/>
          </a:prstGeom>
        </p:spPr>
      </p:pic>
      <p:pic>
        <p:nvPicPr>
          <p:cNvPr id="7" name="Picture 6" descr="A picture containing person, woman, glasses, talking&#10;&#10;Description automatically generated">
            <a:extLst>
              <a:ext uri="{FF2B5EF4-FFF2-40B4-BE49-F238E27FC236}">
                <a16:creationId xmlns:a16="http://schemas.microsoft.com/office/drawing/2014/main" id="{E29162F1-E888-4306-9654-9F9E4D1BFF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86" r="22430"/>
          <a:stretch/>
        </p:blipFill>
        <p:spPr>
          <a:xfrm>
            <a:off x="5002696" y="3443734"/>
            <a:ext cx="2186608" cy="2306941"/>
          </a:xfrm>
          <a:prstGeom prst="rect">
            <a:avLst/>
          </a:prstGeom>
        </p:spPr>
      </p:pic>
      <p:pic>
        <p:nvPicPr>
          <p:cNvPr id="8" name="Picture 7" descr="A picture containing person, talking, woman, wearing&#10;&#10;Description automatically generated">
            <a:extLst>
              <a:ext uri="{FF2B5EF4-FFF2-40B4-BE49-F238E27FC236}">
                <a16:creationId xmlns:a16="http://schemas.microsoft.com/office/drawing/2014/main" id="{D0835297-7DAE-4A68-9863-6F602F9C06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779"/>
          <a:stretch/>
        </p:blipFill>
        <p:spPr>
          <a:xfrm>
            <a:off x="1985598" y="3527653"/>
            <a:ext cx="2808371" cy="2223021"/>
          </a:xfrm>
          <a:prstGeom prst="rect">
            <a:avLst/>
          </a:prstGeom>
        </p:spPr>
      </p:pic>
    </p:spTree>
    <p:extLst>
      <p:ext uri="{BB962C8B-B14F-4D97-AF65-F5344CB8AC3E}">
        <p14:creationId xmlns:p14="http://schemas.microsoft.com/office/powerpoint/2010/main" val="167795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AC11C107-4BC4-47F1-902D-EC59EFA9E3A8}"/>
              </a:ext>
            </a:extLst>
          </p:cNvPr>
          <p:cNvPicPr>
            <a:picLocks noChangeAspect="1"/>
          </p:cNvPicPr>
          <p:nvPr/>
        </p:nvPicPr>
        <p:blipFill rotWithShape="1">
          <a:blip r:embed="rId3">
            <a:extLst>
              <a:ext uri="{28A0092B-C50C-407E-A947-70E740481C1C}">
                <a14:useLocalDpi xmlns:a14="http://schemas.microsoft.com/office/drawing/2010/main" val="0"/>
              </a:ext>
            </a:extLst>
          </a:blip>
          <a:srcRect r="25488"/>
          <a:stretch/>
        </p:blipFill>
        <p:spPr>
          <a:xfrm>
            <a:off x="1124263" y="4112460"/>
            <a:ext cx="3807501" cy="2467556"/>
          </a:xfrm>
          <a:prstGeom prst="rect">
            <a:avLst/>
          </a:prstGeom>
        </p:spPr>
      </p:pic>
      <p:sp>
        <p:nvSpPr>
          <p:cNvPr id="2" name="Title 1">
            <a:extLst>
              <a:ext uri="{FF2B5EF4-FFF2-40B4-BE49-F238E27FC236}">
                <a16:creationId xmlns:a16="http://schemas.microsoft.com/office/drawing/2014/main" id="{5616CCAF-9D98-49FC-B17C-EDF66296A3C4}"/>
              </a:ext>
            </a:extLst>
          </p:cNvPr>
          <p:cNvSpPr>
            <a:spLocks noGrp="1"/>
          </p:cNvSpPr>
          <p:nvPr>
            <p:ph type="title"/>
          </p:nvPr>
        </p:nvSpPr>
        <p:spPr/>
        <p:txBody>
          <a:bodyPr/>
          <a:lstStyle/>
          <a:p>
            <a:r>
              <a:rPr lang="en-US"/>
              <a:t>What are the Symptoms of COVID-19?</a:t>
            </a:r>
          </a:p>
        </p:txBody>
      </p:sp>
      <p:sp>
        <p:nvSpPr>
          <p:cNvPr id="3" name="Text Placeholder 2">
            <a:extLst>
              <a:ext uri="{FF2B5EF4-FFF2-40B4-BE49-F238E27FC236}">
                <a16:creationId xmlns:a16="http://schemas.microsoft.com/office/drawing/2014/main" id="{8CD6F80C-0D27-482A-AC52-DC0BB470E30F}"/>
              </a:ext>
            </a:extLst>
          </p:cNvPr>
          <p:cNvSpPr>
            <a:spLocks noGrp="1"/>
          </p:cNvSpPr>
          <p:nvPr>
            <p:ph sz="quarter" idx="13"/>
          </p:nvPr>
        </p:nvSpPr>
        <p:spPr>
          <a:xfrm>
            <a:off x="6985416" y="1998265"/>
            <a:ext cx="4877069" cy="4581751"/>
          </a:xfrm>
        </p:spPr>
        <p:txBody>
          <a:bodyPr>
            <a:normAutofit/>
          </a:bodyPr>
          <a:lstStyle/>
          <a:p>
            <a:pPr>
              <a:spcBef>
                <a:spcPts val="600"/>
              </a:spcBef>
            </a:pPr>
            <a:r>
              <a:rPr lang="en-US"/>
              <a:t>Cough</a:t>
            </a:r>
          </a:p>
          <a:p>
            <a:pPr>
              <a:spcBef>
                <a:spcPts val="600"/>
              </a:spcBef>
            </a:pPr>
            <a:r>
              <a:rPr lang="en-US"/>
              <a:t>Shortness of breath or difficulty breathing</a:t>
            </a:r>
          </a:p>
          <a:p>
            <a:pPr>
              <a:spcBef>
                <a:spcPts val="600"/>
              </a:spcBef>
            </a:pPr>
            <a:r>
              <a:rPr lang="en-US"/>
              <a:t>Fever</a:t>
            </a:r>
          </a:p>
          <a:p>
            <a:pPr>
              <a:spcBef>
                <a:spcPts val="600"/>
              </a:spcBef>
            </a:pPr>
            <a:r>
              <a:rPr lang="en-US"/>
              <a:t>Chills</a:t>
            </a:r>
          </a:p>
          <a:p>
            <a:pPr>
              <a:spcBef>
                <a:spcPts val="600"/>
              </a:spcBef>
            </a:pPr>
            <a:r>
              <a:rPr lang="en-US"/>
              <a:t>Repeated shaking with chills</a:t>
            </a:r>
          </a:p>
          <a:p>
            <a:pPr>
              <a:spcBef>
                <a:spcPts val="600"/>
              </a:spcBef>
            </a:pPr>
            <a:r>
              <a:rPr lang="en-US"/>
              <a:t>Muscle pain</a:t>
            </a:r>
          </a:p>
          <a:p>
            <a:pPr>
              <a:spcBef>
                <a:spcPts val="600"/>
              </a:spcBef>
            </a:pPr>
            <a:r>
              <a:rPr lang="en-US"/>
              <a:t>Headache</a:t>
            </a:r>
          </a:p>
          <a:p>
            <a:pPr>
              <a:spcBef>
                <a:spcPts val="600"/>
              </a:spcBef>
            </a:pPr>
            <a:r>
              <a:rPr lang="en-US"/>
              <a:t>Sore throat</a:t>
            </a:r>
          </a:p>
          <a:p>
            <a:pPr>
              <a:spcBef>
                <a:spcPts val="600"/>
              </a:spcBef>
            </a:pPr>
            <a:r>
              <a:rPr lang="en-US"/>
              <a:t>New loss of taste or smell</a:t>
            </a:r>
          </a:p>
          <a:p>
            <a:pPr lvl="1">
              <a:lnSpc>
                <a:spcPct val="80000"/>
              </a:lnSpc>
              <a:spcBef>
                <a:spcPts val="600"/>
              </a:spcBef>
            </a:pPr>
            <a:endParaRPr lang="en-US"/>
          </a:p>
        </p:txBody>
      </p:sp>
      <p:sp>
        <p:nvSpPr>
          <p:cNvPr id="6" name="Text Placeholder 2">
            <a:extLst>
              <a:ext uri="{FF2B5EF4-FFF2-40B4-BE49-F238E27FC236}">
                <a16:creationId xmlns:a16="http://schemas.microsoft.com/office/drawing/2014/main" id="{6D1A455B-B756-4537-93D5-1A3C9B1A99E0}"/>
              </a:ext>
            </a:extLst>
          </p:cNvPr>
          <p:cNvSpPr txBox="1">
            <a:spLocks/>
          </p:cNvSpPr>
          <p:nvPr/>
        </p:nvSpPr>
        <p:spPr>
          <a:xfrm>
            <a:off x="539376" y="1998265"/>
            <a:ext cx="5756493" cy="3240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t>Mild to severe respiratory illness</a:t>
            </a:r>
          </a:p>
          <a:p>
            <a:pPr>
              <a:spcAft>
                <a:spcPts val="600"/>
              </a:spcAft>
            </a:pPr>
            <a:r>
              <a:rPr lang="en-US"/>
              <a:t>Two or more symptoms may present</a:t>
            </a:r>
          </a:p>
          <a:p>
            <a:pPr>
              <a:spcAft>
                <a:spcPts val="600"/>
              </a:spcAft>
            </a:pPr>
            <a:r>
              <a:rPr lang="en-US"/>
              <a:t>Symptoms may appear 2-14 days after exposure</a:t>
            </a:r>
          </a:p>
        </p:txBody>
      </p:sp>
    </p:spTree>
    <p:extLst>
      <p:ext uri="{BB962C8B-B14F-4D97-AF65-F5344CB8AC3E}">
        <p14:creationId xmlns:p14="http://schemas.microsoft.com/office/powerpoint/2010/main" val="4002873465"/>
      </p:ext>
    </p:extLst>
  </p:cSld>
  <p:clrMapOvr>
    <a:masterClrMapping/>
  </p:clrMapOvr>
</p:sld>
</file>

<file path=ppt/theme/theme1.xml><?xml version="1.0" encoding="utf-8"?>
<a:theme xmlns:a="http://schemas.openxmlformats.org/drawingml/2006/main" name="Office Theme">
  <a:themeElements>
    <a:clrScheme name="MEMIC">
      <a:dk1>
        <a:sysClr val="windowText" lastClr="000000"/>
      </a:dk1>
      <a:lt1>
        <a:sysClr val="window" lastClr="FFFFFF"/>
      </a:lt1>
      <a:dk2>
        <a:srgbClr val="44546A"/>
      </a:dk2>
      <a:lt2>
        <a:srgbClr val="E7E6E6"/>
      </a:lt2>
      <a:accent1>
        <a:srgbClr val="005596"/>
      </a:accent1>
      <a:accent2>
        <a:srgbClr val="2D84C6"/>
      </a:accent2>
      <a:accent3>
        <a:srgbClr val="212A5A"/>
      </a:accent3>
      <a:accent4>
        <a:srgbClr val="ECF7FA"/>
      </a:accent4>
      <a:accent5>
        <a:srgbClr val="C26900"/>
      </a:accent5>
      <a:accent6>
        <a:srgbClr val="000000"/>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385BFEFA50D74AB63B0D4E8A1A0787" ma:contentTypeVersion="12" ma:contentTypeDescription="Create a new document." ma:contentTypeScope="" ma:versionID="f57d9cd6ff8887b72564327440bce4d9">
  <xsd:schema xmlns:xsd="http://www.w3.org/2001/XMLSchema" xmlns:xs="http://www.w3.org/2001/XMLSchema" xmlns:p="http://schemas.microsoft.com/office/2006/metadata/properties" xmlns:ns3="ac67b6ac-15ee-4485-9364-2115d0786584" xmlns:ns4="ae41aea5-38ee-4be9-92db-1374ffa6f535" targetNamespace="http://schemas.microsoft.com/office/2006/metadata/properties" ma:root="true" ma:fieldsID="60f236279ccf50881fc0fc069d077186" ns3:_="" ns4:_="">
    <xsd:import namespace="ac67b6ac-15ee-4485-9364-2115d0786584"/>
    <xsd:import namespace="ae41aea5-38ee-4be9-92db-1374ffa6f53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7b6ac-15ee-4485-9364-2115d0786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41aea5-38ee-4be9-92db-1374ffa6f5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75EC3D-4128-4FF9-BBAF-27BFFCEBD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67b6ac-15ee-4485-9364-2115d0786584"/>
    <ds:schemaRef ds:uri="ae41aea5-38ee-4be9-92db-1374ffa6f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F2D4F8-7AF6-45FC-8FA4-30D316355AE4}">
  <ds:schemaRefs>
    <ds:schemaRef ds:uri="http://schemas.microsoft.com/sharepoint/v3/contenttype/forms"/>
  </ds:schemaRefs>
</ds:datastoreItem>
</file>

<file path=customXml/itemProps3.xml><?xml version="1.0" encoding="utf-8"?>
<ds:datastoreItem xmlns:ds="http://schemas.openxmlformats.org/officeDocument/2006/customXml" ds:itemID="{A5F1E4C1-C5C0-4C6D-8A4D-EA09E2C6154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1352</TotalTime>
  <Words>4417</Words>
  <Application>Microsoft Office PowerPoint</Application>
  <PresentationFormat>Widescreen</PresentationFormat>
  <Paragraphs>498</Paragraphs>
  <Slides>37</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Workplace Safety Is Your Responsibility</vt:lpstr>
      <vt:lpstr>Purpose of this Template</vt:lpstr>
      <vt:lpstr>Learning Objectives</vt:lpstr>
      <vt:lpstr>Employee Responsibilities</vt:lpstr>
      <vt:lpstr>What is Coronavirus (COVID-19)?</vt:lpstr>
      <vt:lpstr>How COVID-19 is Spread?</vt:lpstr>
      <vt:lpstr>How COVID-19 is Spread?</vt:lpstr>
      <vt:lpstr>What are the Symptoms of COVID-19?</vt:lpstr>
      <vt:lpstr>Who is Likely at Higher Risk?</vt:lpstr>
      <vt:lpstr>When Should You Isolate / Stay Home?</vt:lpstr>
      <vt:lpstr>Reporting Symptoms:</vt:lpstr>
      <vt:lpstr>Reporting Symptoms:</vt:lpstr>
      <vt:lpstr>Employee benefits</vt:lpstr>
      <vt:lpstr>Employee benefits</vt:lpstr>
      <vt:lpstr>Employee Messaging</vt:lpstr>
      <vt:lpstr>Exposure Risk Level</vt:lpstr>
      <vt:lpstr>Work Exposure Risk Level</vt:lpstr>
      <vt:lpstr>How to prioritize our controls? Use this Preferred Approach</vt:lpstr>
      <vt:lpstr>Remote Work</vt:lpstr>
      <vt:lpstr>Engineering Controls</vt:lpstr>
      <vt:lpstr>Employee Screening:</vt:lpstr>
      <vt:lpstr>Physical Distancing</vt:lpstr>
      <vt:lpstr>Contact or Encounter Tracking</vt:lpstr>
      <vt:lpstr>Job Hazard Analysis Changes</vt:lpstr>
      <vt:lpstr>Hygiene</vt:lpstr>
      <vt:lpstr>Hand Washing and Sanitization</vt:lpstr>
      <vt:lpstr>Hand Washing and Sanitization</vt:lpstr>
      <vt:lpstr>General Hygiene</vt:lpstr>
      <vt:lpstr>Cleaning and Disinfection</vt:lpstr>
      <vt:lpstr>Personal Protective Equipment (PPE)</vt:lpstr>
      <vt:lpstr>Proper Use of PPE</vt:lpstr>
      <vt:lpstr>Face Coverings and Respirators</vt:lpstr>
      <vt:lpstr>Jobs/Tasks that Require Respirators</vt:lpstr>
      <vt:lpstr>Additional Requirements for Traveling Workers</vt:lpstr>
      <vt:lpstr>Questions</vt:lpstr>
      <vt:lpstr>References</vt:lpstr>
    </vt:vector>
  </TitlesOfParts>
  <Company>MEMIC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Robert</dc:creator>
  <cp:lastModifiedBy>Koch, Peter</cp:lastModifiedBy>
  <cp:revision>12</cp:revision>
  <dcterms:created xsi:type="dcterms:W3CDTF">2018-01-19T19:59:49Z</dcterms:created>
  <dcterms:modified xsi:type="dcterms:W3CDTF">2020-05-19T20:07:15Z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0x010100AB385BFEFA50D74AB63B0D4E8A1A0787</vt:lpwstr>
  </property>
</Properties>
</file>